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utfit Black"/>
      <p:bold r:id="rId21"/>
    </p:embeddedFont>
    <p:embeddedFont>
      <p:font typeface="Bebas Neue"/>
      <p:regular r:id="rId22"/>
    </p:embeddedFont>
    <p:embeddedFont>
      <p:font typeface="Asap SemiBold"/>
      <p:regular r:id="rId23"/>
      <p:bold r:id="rId24"/>
      <p:italic r:id="rId25"/>
      <p:boldItalic r:id="rId26"/>
    </p:embeddedFont>
    <p:embeddedFont>
      <p:font typeface="Outfit"/>
      <p:regular r:id="rId27"/>
      <p:bold r:id="rId28"/>
    </p:embeddedFont>
    <p:embeddedFont>
      <p:font typeface="Outfit SemiBold"/>
      <p:regular r:id="rId29"/>
      <p:bold r:id="rId30"/>
    </p:embeddedFont>
    <p:embeddedFont>
      <p:font typeface="Asap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513EBD-8396-4113-8694-B7A9D7B8794E}">
  <a:tblStyle styleId="{46513EBD-8396-4113-8694-B7A9D7B879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ebasNeue-regular.fntdata"/><Relationship Id="rId21" Type="http://schemas.openxmlformats.org/officeDocument/2006/relationships/font" Target="fonts/OutfitBlack-bold.fntdata"/><Relationship Id="rId24" Type="http://schemas.openxmlformats.org/officeDocument/2006/relationships/font" Target="fonts/AsapSemiBold-bold.fntdata"/><Relationship Id="rId23" Type="http://schemas.openxmlformats.org/officeDocument/2006/relationships/font" Target="fonts/Asap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apSemiBold-boldItalic.fntdata"/><Relationship Id="rId25" Type="http://schemas.openxmlformats.org/officeDocument/2006/relationships/font" Target="fonts/AsapSemiBold-italic.fntdata"/><Relationship Id="rId28" Type="http://schemas.openxmlformats.org/officeDocument/2006/relationships/font" Target="fonts/Outfit-bold.fntdata"/><Relationship Id="rId27" Type="http://schemas.openxmlformats.org/officeDocument/2006/relationships/font" Target="fonts/Outfi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utfit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ap-regular.fntdata"/><Relationship Id="rId30" Type="http://schemas.openxmlformats.org/officeDocument/2006/relationships/font" Target="fonts/OutfitSemiBold-bold.fntdata"/><Relationship Id="rId11" Type="http://schemas.openxmlformats.org/officeDocument/2006/relationships/slide" Target="slides/slide6.xml"/><Relationship Id="rId33" Type="http://schemas.openxmlformats.org/officeDocument/2006/relationships/font" Target="fonts/Asap-italic.fntdata"/><Relationship Id="rId10" Type="http://schemas.openxmlformats.org/officeDocument/2006/relationships/slide" Target="slides/slide5.xml"/><Relationship Id="rId32" Type="http://schemas.openxmlformats.org/officeDocument/2006/relationships/font" Target="fonts/Asap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sap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c70f8e84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c70f8e84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a6ad1956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fa6ad1956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a6ad1956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fa6ad1956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&amp; 100 - Garnier Repairing Shampoo Honey Treasures &amp; Maui Moisture Heal &amp; Hydrate + Shea butter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&amp; 93 - Head &amp; Shoulders Classic Clean Anti Dandruff Shampoo &amp; Dove Dryness &amp; Itch Relief anti dandruff shampoo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&amp; 69 - </a:t>
            </a:r>
            <a:r>
              <a:rPr lang="en">
                <a:solidFill>
                  <a:schemeClr val="dk1"/>
                </a:solidFill>
              </a:rPr>
              <a:t>Garnier Sleek and Shine Intensely Smooth Leave In conditioning &amp; Garnier Smoothing Shampoo with Coconut Oil &amp; Cocoa butter extracts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a6ad1956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fa6ad1956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fa6ad1956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fa6ad1956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c5a5b79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c5a5b79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ce32208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ce32208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e32208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e32208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a6fd05d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a6fd05d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ce32208bd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ce32208bd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 deep_translator import GoogleTranslator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 langdetect import detect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c5a5b795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c5a5b795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a6ad1956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a6ad1956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a6ad1956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a6ad1956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a6ad195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a6ad195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a6ad1956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a6ad1956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-34325"/>
            <a:ext cx="9144000" cy="35433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7300" y="3062375"/>
            <a:ext cx="7709400" cy="105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7300" y="4081900"/>
            <a:ext cx="77094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618813"/>
            <a:ext cx="6576000" cy="16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2476888"/>
            <a:ext cx="6576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4" name="Google Shape;64;p11"/>
          <p:cNvGrpSpPr/>
          <p:nvPr/>
        </p:nvGrpSpPr>
        <p:grpSpPr>
          <a:xfrm rot="-245977">
            <a:off x="-3692757" y="3699667"/>
            <a:ext cx="15291760" cy="2581040"/>
            <a:chOff x="-1054986" y="3113508"/>
            <a:chExt cx="13446736" cy="2581144"/>
          </a:xfrm>
        </p:grpSpPr>
        <p:sp>
          <p:nvSpPr>
            <p:cNvPr id="65" name="Google Shape;65;p11"/>
            <p:cNvSpPr/>
            <p:nvPr/>
          </p:nvSpPr>
          <p:spPr>
            <a:xfrm>
              <a:off x="-1054986" y="3113508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1615992" y="3717160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" name="Google Shape;67;p1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54688" y="3163724"/>
            <a:ext cx="9553443" cy="30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>
            <p:ph idx="2" type="pic"/>
          </p:nvPr>
        </p:nvSpPr>
        <p:spPr>
          <a:xfrm>
            <a:off x="946800" y="1876213"/>
            <a:ext cx="1389900" cy="138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3"/>
          <p:cNvSpPr/>
          <p:nvPr>
            <p:ph idx="3" type="pic"/>
          </p:nvPr>
        </p:nvSpPr>
        <p:spPr>
          <a:xfrm>
            <a:off x="2900299" y="1876213"/>
            <a:ext cx="1389900" cy="138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3"/>
          <p:cNvSpPr/>
          <p:nvPr>
            <p:ph idx="4" type="pic"/>
          </p:nvPr>
        </p:nvSpPr>
        <p:spPr>
          <a:xfrm>
            <a:off x="4853800" y="1876213"/>
            <a:ext cx="1389900" cy="138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3"/>
          <p:cNvSpPr/>
          <p:nvPr>
            <p:ph idx="5" type="pic"/>
          </p:nvPr>
        </p:nvSpPr>
        <p:spPr>
          <a:xfrm>
            <a:off x="6807300" y="1876213"/>
            <a:ext cx="1389900" cy="1388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74" name="Google Shape;74;p13"/>
          <p:cNvGrpSpPr/>
          <p:nvPr/>
        </p:nvGrpSpPr>
        <p:grpSpPr>
          <a:xfrm flipH="1">
            <a:off x="-2408457" y="4537611"/>
            <a:ext cx="14523887" cy="2067497"/>
            <a:chOff x="-442712" y="3851769"/>
            <a:chExt cx="12771620" cy="2067497"/>
          </a:xfrm>
        </p:grpSpPr>
        <p:sp>
          <p:nvSpPr>
            <p:cNvPr id="75" name="Google Shape;75;p13"/>
            <p:cNvSpPr/>
            <p:nvPr/>
          </p:nvSpPr>
          <p:spPr>
            <a:xfrm>
              <a:off x="-442712" y="391460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553150" y="3851769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3"/>
          <p:cNvSpPr/>
          <p:nvPr/>
        </p:nvSpPr>
        <p:spPr>
          <a:xfrm rot="-637927">
            <a:off x="-817371" y="-295219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 rot="533140">
            <a:off x="7060372" y="-65600"/>
            <a:ext cx="3502054" cy="86082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99149" y="3419700"/>
            <a:ext cx="1885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6" type="subTitle"/>
          </p:nvPr>
        </p:nvSpPr>
        <p:spPr>
          <a:xfrm>
            <a:off x="2652650" y="3419700"/>
            <a:ext cx="1885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7" type="subTitle"/>
          </p:nvPr>
        </p:nvSpPr>
        <p:spPr>
          <a:xfrm>
            <a:off x="4606150" y="3419700"/>
            <a:ext cx="1885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6559651" y="3419700"/>
            <a:ext cx="1885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9" type="subTitle"/>
          </p:nvPr>
        </p:nvSpPr>
        <p:spPr>
          <a:xfrm>
            <a:off x="699150" y="3806466"/>
            <a:ext cx="1885200" cy="60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3" type="subTitle"/>
          </p:nvPr>
        </p:nvSpPr>
        <p:spPr>
          <a:xfrm>
            <a:off x="2652650" y="3806466"/>
            <a:ext cx="1885200" cy="60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4606150" y="3806467"/>
            <a:ext cx="1885200" cy="60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5" type="subTitle"/>
          </p:nvPr>
        </p:nvSpPr>
        <p:spPr>
          <a:xfrm>
            <a:off x="6559650" y="3806467"/>
            <a:ext cx="1885200" cy="60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6" type="title"/>
          </p:nvPr>
        </p:nvSpPr>
        <p:spPr>
          <a:xfrm>
            <a:off x="1154399" y="1215625"/>
            <a:ext cx="9747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7" type="title"/>
          </p:nvPr>
        </p:nvSpPr>
        <p:spPr>
          <a:xfrm>
            <a:off x="3107900" y="1215625"/>
            <a:ext cx="9747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8" type="title"/>
          </p:nvPr>
        </p:nvSpPr>
        <p:spPr>
          <a:xfrm>
            <a:off x="5061400" y="1215625"/>
            <a:ext cx="9747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9" type="title"/>
          </p:nvPr>
        </p:nvSpPr>
        <p:spPr>
          <a:xfrm>
            <a:off x="7014901" y="1215625"/>
            <a:ext cx="9747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4"/>
          <p:cNvGrpSpPr/>
          <p:nvPr/>
        </p:nvGrpSpPr>
        <p:grpSpPr>
          <a:xfrm>
            <a:off x="-2484657" y="3829850"/>
            <a:ext cx="14066687" cy="3090075"/>
            <a:chOff x="-2484657" y="3677450"/>
            <a:chExt cx="14066687" cy="3090075"/>
          </a:xfrm>
        </p:grpSpPr>
        <p:grpSp>
          <p:nvGrpSpPr>
            <p:cNvPr id="94" name="Google Shape;94;p14"/>
            <p:cNvGrpSpPr/>
            <p:nvPr/>
          </p:nvGrpSpPr>
          <p:grpSpPr>
            <a:xfrm>
              <a:off x="-2484657" y="4032786"/>
              <a:ext cx="14066687" cy="2067497"/>
              <a:chOff x="-442712" y="3851769"/>
              <a:chExt cx="12369580" cy="2067497"/>
            </a:xfrm>
          </p:grpSpPr>
          <p:sp>
            <p:nvSpPr>
              <p:cNvPr id="95" name="Google Shape;95;p14"/>
              <p:cNvSpPr/>
              <p:nvPr/>
            </p:nvSpPr>
            <p:spPr>
              <a:xfrm>
                <a:off x="-442712" y="3914601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1151110" y="3851769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" name="Google Shape;97;p14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609600" y="3677450"/>
              <a:ext cx="9701551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/>
          <p:nvPr>
            <p:ph type="title"/>
          </p:nvPr>
        </p:nvSpPr>
        <p:spPr>
          <a:xfrm flipH="1">
            <a:off x="774525" y="1802882"/>
            <a:ext cx="3542700" cy="140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45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2" type="title"/>
          </p:nvPr>
        </p:nvSpPr>
        <p:spPr>
          <a:xfrm flipH="1">
            <a:off x="1383525" y="534825"/>
            <a:ext cx="29337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b="0" sz="70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 flipH="1">
            <a:off x="1383525" y="3272194"/>
            <a:ext cx="2933700" cy="76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/>
          <p:nvPr>
            <p:ph idx="3" type="pic"/>
          </p:nvPr>
        </p:nvSpPr>
        <p:spPr>
          <a:xfrm flipH="1">
            <a:off x="4612575" y="786900"/>
            <a:ext cx="3721200" cy="372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>
            <p:ph idx="2" type="pic"/>
          </p:nvPr>
        </p:nvSpPr>
        <p:spPr>
          <a:xfrm>
            <a:off x="0" y="1215600"/>
            <a:ext cx="91440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 txBox="1"/>
          <p:nvPr>
            <p:ph type="title"/>
          </p:nvPr>
        </p:nvSpPr>
        <p:spPr>
          <a:xfrm flipH="1">
            <a:off x="3629288" y="652451"/>
            <a:ext cx="3542700" cy="8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5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5"/>
          <p:cNvSpPr txBox="1"/>
          <p:nvPr>
            <p:ph hasCustomPrompt="1" idx="3" type="title"/>
          </p:nvPr>
        </p:nvSpPr>
        <p:spPr>
          <a:xfrm flipH="1">
            <a:off x="1972013" y="553875"/>
            <a:ext cx="14025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b="0" sz="70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 flipH="1">
            <a:off x="3629288" y="1428150"/>
            <a:ext cx="2933700" cy="76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>
            <p:ph idx="2" type="pic"/>
          </p:nvPr>
        </p:nvSpPr>
        <p:spPr>
          <a:xfrm>
            <a:off x="0" y="-3600"/>
            <a:ext cx="91440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6"/>
          <p:cNvSpPr txBox="1"/>
          <p:nvPr>
            <p:ph type="title"/>
          </p:nvPr>
        </p:nvSpPr>
        <p:spPr>
          <a:xfrm flipH="1">
            <a:off x="3629288" y="3014651"/>
            <a:ext cx="3542700" cy="8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5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6"/>
          <p:cNvSpPr txBox="1"/>
          <p:nvPr>
            <p:ph hasCustomPrompt="1" idx="3" type="title"/>
          </p:nvPr>
        </p:nvSpPr>
        <p:spPr>
          <a:xfrm flipH="1">
            <a:off x="1972013" y="2916075"/>
            <a:ext cx="14025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b="0" sz="70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 flipH="1">
            <a:off x="3629288" y="3790350"/>
            <a:ext cx="2933700" cy="76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 rot="-637927">
            <a:off x="-817371" y="-295219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grpSp>
        <p:nvGrpSpPr>
          <p:cNvPr id="115" name="Google Shape;115;p17"/>
          <p:cNvGrpSpPr/>
          <p:nvPr/>
        </p:nvGrpSpPr>
        <p:grpSpPr>
          <a:xfrm>
            <a:off x="713490" y="539496"/>
            <a:ext cx="14716200" cy="9676538"/>
            <a:chOff x="713490" y="539496"/>
            <a:chExt cx="14716200" cy="9676538"/>
          </a:xfrm>
        </p:grpSpPr>
        <p:grpSp>
          <p:nvGrpSpPr>
            <p:cNvPr id="116" name="Google Shape;116;p17"/>
            <p:cNvGrpSpPr/>
            <p:nvPr/>
          </p:nvGrpSpPr>
          <p:grpSpPr>
            <a:xfrm rot="-1678001">
              <a:off x="425763" y="3974387"/>
              <a:ext cx="15291654" cy="2581028"/>
              <a:chOff x="-1054986" y="3113508"/>
              <a:chExt cx="13446736" cy="2581144"/>
            </a:xfrm>
          </p:grpSpPr>
          <p:sp>
            <p:nvSpPr>
              <p:cNvPr id="117" name="Google Shape;117;p17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1615992" y="3717160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9" name="Google Shape;119;p17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rot="-1492075">
              <a:off x="1489250" y="5260374"/>
              <a:ext cx="9553902" cy="3090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839149" y="3118863"/>
            <a:ext cx="25659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2" type="subTitle"/>
          </p:nvPr>
        </p:nvSpPr>
        <p:spPr>
          <a:xfrm>
            <a:off x="738950" y="3486873"/>
            <a:ext cx="2565900" cy="53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3" type="subTitle"/>
          </p:nvPr>
        </p:nvSpPr>
        <p:spPr>
          <a:xfrm>
            <a:off x="5839150" y="3486873"/>
            <a:ext cx="2565900" cy="53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8"/>
          <p:cNvSpPr/>
          <p:nvPr>
            <p:ph idx="4" type="pic"/>
          </p:nvPr>
        </p:nvSpPr>
        <p:spPr>
          <a:xfrm>
            <a:off x="1100006" y="1181250"/>
            <a:ext cx="1837500" cy="183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5" name="Google Shape;125;p18"/>
          <p:cNvSpPr/>
          <p:nvPr>
            <p:ph idx="5" type="pic"/>
          </p:nvPr>
        </p:nvSpPr>
        <p:spPr>
          <a:xfrm>
            <a:off x="6203350" y="1181250"/>
            <a:ext cx="1837500" cy="183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6" name="Google Shape;126;p18"/>
          <p:cNvSpPr txBox="1"/>
          <p:nvPr>
            <p:ph idx="6" type="subTitle"/>
          </p:nvPr>
        </p:nvSpPr>
        <p:spPr>
          <a:xfrm>
            <a:off x="738949" y="3118863"/>
            <a:ext cx="25659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8" name="Google Shape;128;p18"/>
          <p:cNvSpPr/>
          <p:nvPr/>
        </p:nvSpPr>
        <p:spPr>
          <a:xfrm rot="-189833">
            <a:off x="2990734" y="4587296"/>
            <a:ext cx="3207116" cy="801994"/>
          </a:xfrm>
          <a:custGeom>
            <a:rect b="b" l="l" r="r" t="t"/>
            <a:pathLst>
              <a:path extrusionOk="0" h="9304" w="37206">
                <a:moveTo>
                  <a:pt x="16871" y="0"/>
                </a:moveTo>
                <a:cubicBezTo>
                  <a:pt x="11554" y="0"/>
                  <a:pt x="6176" y="1773"/>
                  <a:pt x="555" y="5362"/>
                </a:cubicBezTo>
                <a:cubicBezTo>
                  <a:pt x="128" y="5640"/>
                  <a:pt x="0" y="6210"/>
                  <a:pt x="263" y="6653"/>
                </a:cubicBezTo>
                <a:cubicBezTo>
                  <a:pt x="434" y="6936"/>
                  <a:pt x="735" y="7095"/>
                  <a:pt x="1043" y="7095"/>
                </a:cubicBezTo>
                <a:cubicBezTo>
                  <a:pt x="1208" y="7095"/>
                  <a:pt x="1374" y="7050"/>
                  <a:pt x="1523" y="6953"/>
                </a:cubicBezTo>
                <a:cubicBezTo>
                  <a:pt x="7347" y="3240"/>
                  <a:pt x="12433" y="1879"/>
                  <a:pt x="16911" y="1879"/>
                </a:cubicBezTo>
                <a:cubicBezTo>
                  <a:pt x="24200" y="1879"/>
                  <a:pt x="29876" y="5483"/>
                  <a:pt x="34497" y="8416"/>
                </a:cubicBezTo>
                <a:cubicBezTo>
                  <a:pt x="34902" y="8671"/>
                  <a:pt x="35300" y="8926"/>
                  <a:pt x="35682" y="9167"/>
                </a:cubicBezTo>
                <a:cubicBezTo>
                  <a:pt x="35832" y="9260"/>
                  <a:pt x="35998" y="9304"/>
                  <a:pt x="36162" y="9304"/>
                </a:cubicBezTo>
                <a:cubicBezTo>
                  <a:pt x="36473" y="9304"/>
                  <a:pt x="36776" y="9144"/>
                  <a:pt x="36943" y="8859"/>
                </a:cubicBezTo>
                <a:cubicBezTo>
                  <a:pt x="37206" y="8416"/>
                  <a:pt x="37070" y="7846"/>
                  <a:pt x="36643" y="7568"/>
                </a:cubicBezTo>
                <a:cubicBezTo>
                  <a:pt x="36253" y="7328"/>
                  <a:pt x="35862" y="7080"/>
                  <a:pt x="35465" y="6825"/>
                </a:cubicBezTo>
                <a:cubicBezTo>
                  <a:pt x="31713" y="4439"/>
                  <a:pt x="27037" y="1475"/>
                  <a:pt x="21289" y="409"/>
                </a:cubicBezTo>
                <a:cubicBezTo>
                  <a:pt x="19819" y="137"/>
                  <a:pt x="18347" y="0"/>
                  <a:pt x="16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31" name="Google Shape;131;p19"/>
          <p:cNvSpPr/>
          <p:nvPr>
            <p:ph idx="2" type="pic"/>
          </p:nvPr>
        </p:nvSpPr>
        <p:spPr>
          <a:xfrm>
            <a:off x="6593250" y="2771063"/>
            <a:ext cx="1837500" cy="183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9"/>
          <p:cNvSpPr/>
          <p:nvPr>
            <p:ph idx="3" type="pic"/>
          </p:nvPr>
        </p:nvSpPr>
        <p:spPr>
          <a:xfrm>
            <a:off x="713250" y="1120888"/>
            <a:ext cx="1837500" cy="183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2779363" y="1459905"/>
            <a:ext cx="25659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3806050" y="3118376"/>
            <a:ext cx="25659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5" type="subTitle"/>
          </p:nvPr>
        </p:nvSpPr>
        <p:spPr>
          <a:xfrm>
            <a:off x="5345225" y="1459900"/>
            <a:ext cx="25659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6" type="subTitle"/>
          </p:nvPr>
        </p:nvSpPr>
        <p:spPr>
          <a:xfrm>
            <a:off x="1240137" y="3118376"/>
            <a:ext cx="25659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7" type="subTitle"/>
          </p:nvPr>
        </p:nvSpPr>
        <p:spPr>
          <a:xfrm>
            <a:off x="2779363" y="1889272"/>
            <a:ext cx="51318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8" type="subTitle"/>
          </p:nvPr>
        </p:nvSpPr>
        <p:spPr>
          <a:xfrm>
            <a:off x="1240163" y="3547748"/>
            <a:ext cx="51318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 flipH="1" rot="-1705856">
            <a:off x="6365654" y="4295818"/>
            <a:ext cx="3502009" cy="860813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-5586727" y="-5948170"/>
            <a:ext cx="13325145" cy="11475189"/>
            <a:chOff x="-5586727" y="-5948170"/>
            <a:chExt cx="13325145" cy="11475189"/>
          </a:xfrm>
        </p:grpSpPr>
        <p:grpSp>
          <p:nvGrpSpPr>
            <p:cNvPr id="141" name="Google Shape;141;p19"/>
            <p:cNvGrpSpPr/>
            <p:nvPr/>
          </p:nvGrpSpPr>
          <p:grpSpPr>
            <a:xfrm rot="8446230">
              <a:off x="-6583256" y="-1364375"/>
              <a:ext cx="15318203" cy="2307601"/>
              <a:chOff x="-1054986" y="3113508"/>
              <a:chExt cx="13470055" cy="2307676"/>
            </a:xfrm>
          </p:grpSpPr>
          <p:sp>
            <p:nvSpPr>
              <p:cNvPr id="142" name="Google Shape;142;p19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4" name="Google Shape;144;p19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rot="-2354573">
              <a:off x="-5231660" y="-14347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 rot="368908">
            <a:off x="-2814295" y="4146563"/>
            <a:ext cx="12077037" cy="3089926"/>
            <a:chOff x="-2271512" y="3916774"/>
            <a:chExt cx="12077617" cy="3090075"/>
          </a:xfrm>
        </p:grpSpPr>
        <p:grpSp>
          <p:nvGrpSpPr>
            <p:cNvPr id="147" name="Google Shape;147;p20"/>
            <p:cNvGrpSpPr/>
            <p:nvPr/>
          </p:nvGrpSpPr>
          <p:grpSpPr>
            <a:xfrm flipH="1">
              <a:off x="-2271512" y="4067001"/>
              <a:ext cx="12077617" cy="2206085"/>
              <a:chOff x="-442712" y="3914601"/>
              <a:chExt cx="12077617" cy="2206085"/>
            </a:xfrm>
          </p:grpSpPr>
          <p:sp>
            <p:nvSpPr>
              <p:cNvPr id="148" name="Google Shape;148;p20"/>
              <p:cNvSpPr/>
              <p:nvPr/>
            </p:nvSpPr>
            <p:spPr>
              <a:xfrm>
                <a:off x="-442712" y="3914601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-105265" y="4143194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0" name="Google Shape;150;p20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flipH="1">
              <a:off x="-1115058" y="3916774"/>
              <a:ext cx="9553903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0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 flipH="1">
            <a:off x="728025" y="1135856"/>
            <a:ext cx="37488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 flipH="1">
            <a:off x="4666900" y="1135856"/>
            <a:ext cx="3749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 sz="1500"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794575" y="1802881"/>
            <a:ext cx="3538800" cy="140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5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794575" y="534825"/>
            <a:ext cx="29772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b="0" sz="70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794575" y="3274581"/>
            <a:ext cx="2977200" cy="76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774525" y="786900"/>
            <a:ext cx="3721200" cy="372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5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flipH="1">
            <a:off x="-480781" y="4295522"/>
            <a:ext cx="12077617" cy="3318674"/>
            <a:chOff x="-2271512" y="4067001"/>
            <a:chExt cx="12077617" cy="3318674"/>
          </a:xfrm>
        </p:grpSpPr>
        <p:grpSp>
          <p:nvGrpSpPr>
            <p:cNvPr id="156" name="Google Shape;156;p21"/>
            <p:cNvGrpSpPr/>
            <p:nvPr/>
          </p:nvGrpSpPr>
          <p:grpSpPr>
            <a:xfrm flipH="1">
              <a:off x="-2271512" y="4067001"/>
              <a:ext cx="12077617" cy="2206085"/>
              <a:chOff x="-442712" y="3914601"/>
              <a:chExt cx="12077617" cy="2206085"/>
            </a:xfrm>
          </p:grpSpPr>
          <p:sp>
            <p:nvSpPr>
              <p:cNvPr id="157" name="Google Shape;157;p21"/>
              <p:cNvSpPr/>
              <p:nvPr/>
            </p:nvSpPr>
            <p:spPr>
              <a:xfrm>
                <a:off x="-442712" y="3914601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-105265" y="4143194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9" name="Google Shape;159;p21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flipH="1">
              <a:off x="-1074249" y="4295601"/>
              <a:ext cx="9553903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1"/>
          <p:cNvSpPr/>
          <p:nvPr/>
        </p:nvSpPr>
        <p:spPr>
          <a:xfrm rot="9183366">
            <a:off x="-731327" y="109096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 flipH="1">
            <a:off x="728025" y="1135856"/>
            <a:ext cx="37488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 flipH="1">
            <a:off x="4666900" y="1135856"/>
            <a:ext cx="3749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1616"/>
              </a:buClr>
              <a:buSzPts val="1700"/>
              <a:buFont typeface="Cabin"/>
              <a:buChar char="●"/>
              <a:defRPr sz="1500"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828950" y="2944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2" type="subTitle"/>
          </p:nvPr>
        </p:nvSpPr>
        <p:spPr>
          <a:xfrm>
            <a:off x="3484350" y="2944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3" type="subTitle"/>
          </p:nvPr>
        </p:nvSpPr>
        <p:spPr>
          <a:xfrm>
            <a:off x="6139700" y="2944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4" type="subTitle"/>
          </p:nvPr>
        </p:nvSpPr>
        <p:spPr>
          <a:xfrm>
            <a:off x="828950" y="2691005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5" type="subTitle"/>
          </p:nvPr>
        </p:nvSpPr>
        <p:spPr>
          <a:xfrm>
            <a:off x="3484350" y="2691004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idx="6" type="subTitle"/>
          </p:nvPr>
        </p:nvSpPr>
        <p:spPr>
          <a:xfrm>
            <a:off x="6139700" y="2691004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22"/>
          <p:cNvSpPr/>
          <p:nvPr>
            <p:ph idx="7" type="pic"/>
          </p:nvPr>
        </p:nvSpPr>
        <p:spPr>
          <a:xfrm>
            <a:off x="804219" y="11695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22"/>
          <p:cNvSpPr/>
          <p:nvPr>
            <p:ph idx="8" type="pic"/>
          </p:nvPr>
        </p:nvSpPr>
        <p:spPr>
          <a:xfrm>
            <a:off x="3459569" y="11695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22"/>
          <p:cNvSpPr/>
          <p:nvPr>
            <p:ph idx="9" type="pic"/>
          </p:nvPr>
        </p:nvSpPr>
        <p:spPr>
          <a:xfrm>
            <a:off x="6114969" y="11695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grpSp>
        <p:nvGrpSpPr>
          <p:cNvPr id="175" name="Google Shape;175;p22"/>
          <p:cNvGrpSpPr/>
          <p:nvPr/>
        </p:nvGrpSpPr>
        <p:grpSpPr>
          <a:xfrm>
            <a:off x="-3399050" y="4395850"/>
            <a:ext cx="15590687" cy="3090075"/>
            <a:chOff x="-3399050" y="4395850"/>
            <a:chExt cx="15590687" cy="3090075"/>
          </a:xfrm>
        </p:grpSpPr>
        <p:grpSp>
          <p:nvGrpSpPr>
            <p:cNvPr id="176" name="Google Shape;176;p22"/>
            <p:cNvGrpSpPr/>
            <p:nvPr/>
          </p:nvGrpSpPr>
          <p:grpSpPr>
            <a:xfrm>
              <a:off x="-3399050" y="4497496"/>
              <a:ext cx="15590687" cy="2178144"/>
              <a:chOff x="-777746" y="3905339"/>
              <a:chExt cx="13709714" cy="2075807"/>
            </a:xfrm>
          </p:grpSpPr>
          <p:sp>
            <p:nvSpPr>
              <p:cNvPr id="177" name="Google Shape;177;p22"/>
              <p:cNvSpPr/>
              <p:nvPr/>
            </p:nvSpPr>
            <p:spPr>
              <a:xfrm>
                <a:off x="-777746" y="3976480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2156210" y="3905339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9" name="Google Shape;179;p22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flipH="1">
              <a:off x="-1212700" y="4395850"/>
              <a:ext cx="9701551" cy="309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2907125" y="1727338"/>
            <a:ext cx="3423900" cy="37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2" type="subTitle"/>
          </p:nvPr>
        </p:nvSpPr>
        <p:spPr>
          <a:xfrm>
            <a:off x="2907125" y="1341575"/>
            <a:ext cx="3423900" cy="439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3"/>
          <p:cNvSpPr/>
          <p:nvPr>
            <p:ph idx="3" type="pic"/>
          </p:nvPr>
        </p:nvSpPr>
        <p:spPr>
          <a:xfrm>
            <a:off x="1628625" y="1074723"/>
            <a:ext cx="1286100" cy="1286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hasCustomPrompt="1" idx="4" type="title"/>
          </p:nvPr>
        </p:nvSpPr>
        <p:spPr>
          <a:xfrm>
            <a:off x="711844" y="1378923"/>
            <a:ext cx="974700" cy="67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3"/>
          <p:cNvSpPr txBox="1"/>
          <p:nvPr>
            <p:ph idx="5" type="subTitle"/>
          </p:nvPr>
        </p:nvSpPr>
        <p:spPr>
          <a:xfrm>
            <a:off x="5012156" y="3957938"/>
            <a:ext cx="3420000" cy="37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6" type="subTitle"/>
          </p:nvPr>
        </p:nvSpPr>
        <p:spPr>
          <a:xfrm>
            <a:off x="5012150" y="3576950"/>
            <a:ext cx="3420000" cy="439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3"/>
          <p:cNvSpPr/>
          <p:nvPr>
            <p:ph idx="7" type="pic"/>
          </p:nvPr>
        </p:nvSpPr>
        <p:spPr>
          <a:xfrm>
            <a:off x="3733650" y="3311452"/>
            <a:ext cx="1286100" cy="1286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3"/>
          <p:cNvSpPr txBox="1"/>
          <p:nvPr>
            <p:ph hasCustomPrompt="1" idx="8" type="title"/>
          </p:nvPr>
        </p:nvSpPr>
        <p:spPr>
          <a:xfrm>
            <a:off x="2816869" y="3615652"/>
            <a:ext cx="974700" cy="67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3"/>
          <p:cNvSpPr txBox="1"/>
          <p:nvPr>
            <p:ph idx="9" type="subTitle"/>
          </p:nvPr>
        </p:nvSpPr>
        <p:spPr>
          <a:xfrm flipH="1">
            <a:off x="3961591" y="2840262"/>
            <a:ext cx="3420000" cy="37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3" type="subTitle"/>
          </p:nvPr>
        </p:nvSpPr>
        <p:spPr>
          <a:xfrm flipH="1">
            <a:off x="3961600" y="2459250"/>
            <a:ext cx="3420000" cy="439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23"/>
          <p:cNvSpPr/>
          <p:nvPr>
            <p:ph idx="14" type="pic"/>
          </p:nvPr>
        </p:nvSpPr>
        <p:spPr>
          <a:xfrm>
            <a:off x="2681137" y="2193088"/>
            <a:ext cx="1286100" cy="1286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3" name="Google Shape;193;p23"/>
          <p:cNvSpPr txBox="1"/>
          <p:nvPr>
            <p:ph hasCustomPrompt="1" idx="15" type="title"/>
          </p:nvPr>
        </p:nvSpPr>
        <p:spPr>
          <a:xfrm>
            <a:off x="1759800" y="2497288"/>
            <a:ext cx="974700" cy="67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3200">
                <a:solidFill>
                  <a:schemeClr val="lt2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4" name="Google Shape;194;p23"/>
          <p:cNvGrpSpPr/>
          <p:nvPr/>
        </p:nvGrpSpPr>
        <p:grpSpPr>
          <a:xfrm>
            <a:off x="-4548210" y="751271"/>
            <a:ext cx="14716200" cy="9450811"/>
            <a:chOff x="-4091010" y="751271"/>
            <a:chExt cx="14716200" cy="9450811"/>
          </a:xfrm>
        </p:grpSpPr>
        <p:grpSp>
          <p:nvGrpSpPr>
            <p:cNvPr id="195" name="Google Shape;195;p23"/>
            <p:cNvGrpSpPr/>
            <p:nvPr/>
          </p:nvGrpSpPr>
          <p:grpSpPr>
            <a:xfrm flipH="1" rot="1678001">
              <a:off x="-4378737" y="4186162"/>
              <a:ext cx="15291654" cy="2581028"/>
              <a:chOff x="-1054986" y="3113508"/>
              <a:chExt cx="13446736" cy="2581144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1615992" y="3717160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8" name="Google Shape;198;p23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flipH="1" rot="1678664">
              <a:off x="-1771649" y="3931637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23"/>
          <p:cNvGrpSpPr/>
          <p:nvPr/>
        </p:nvGrpSpPr>
        <p:grpSpPr>
          <a:xfrm flipH="1" rot="-9121999">
            <a:off x="174213" y="-1177213"/>
            <a:ext cx="15291654" cy="2581028"/>
            <a:chOff x="-1054986" y="3113508"/>
            <a:chExt cx="13446736" cy="2581144"/>
          </a:xfrm>
        </p:grpSpPr>
        <p:sp>
          <p:nvSpPr>
            <p:cNvPr id="200" name="Google Shape;200;p23"/>
            <p:cNvSpPr/>
            <p:nvPr/>
          </p:nvSpPr>
          <p:spPr>
            <a:xfrm>
              <a:off x="-1054986" y="3113508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615992" y="3717160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828975" y="1420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2" type="subTitle"/>
          </p:nvPr>
        </p:nvSpPr>
        <p:spPr>
          <a:xfrm>
            <a:off x="3484350" y="1420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3" type="subTitle"/>
          </p:nvPr>
        </p:nvSpPr>
        <p:spPr>
          <a:xfrm>
            <a:off x="6139725" y="1420823"/>
            <a:ext cx="2175300" cy="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4" type="subTitle"/>
          </p:nvPr>
        </p:nvSpPr>
        <p:spPr>
          <a:xfrm>
            <a:off x="828975" y="1167005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5" type="subTitle"/>
          </p:nvPr>
        </p:nvSpPr>
        <p:spPr>
          <a:xfrm>
            <a:off x="3484350" y="1167004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6" type="subTitle"/>
          </p:nvPr>
        </p:nvSpPr>
        <p:spPr>
          <a:xfrm>
            <a:off x="6139725" y="1167004"/>
            <a:ext cx="2175300" cy="38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24"/>
          <p:cNvSpPr/>
          <p:nvPr>
            <p:ph idx="7" type="pic"/>
          </p:nvPr>
        </p:nvSpPr>
        <p:spPr>
          <a:xfrm>
            <a:off x="804219" y="31126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4"/>
          <p:cNvSpPr/>
          <p:nvPr>
            <p:ph idx="8" type="pic"/>
          </p:nvPr>
        </p:nvSpPr>
        <p:spPr>
          <a:xfrm>
            <a:off x="3459569" y="31126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24"/>
          <p:cNvSpPr/>
          <p:nvPr>
            <p:ph idx="9" type="pic"/>
          </p:nvPr>
        </p:nvSpPr>
        <p:spPr>
          <a:xfrm>
            <a:off x="6114969" y="31126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grpSp>
        <p:nvGrpSpPr>
          <p:cNvPr id="213" name="Google Shape;213;p24"/>
          <p:cNvGrpSpPr/>
          <p:nvPr/>
        </p:nvGrpSpPr>
        <p:grpSpPr>
          <a:xfrm rot="424602">
            <a:off x="-291583" y="653616"/>
            <a:ext cx="14716465" cy="9676712"/>
            <a:chOff x="713490" y="539496"/>
            <a:chExt cx="14716200" cy="9676538"/>
          </a:xfrm>
        </p:grpSpPr>
        <p:grpSp>
          <p:nvGrpSpPr>
            <p:cNvPr id="214" name="Google Shape;214;p24"/>
            <p:cNvGrpSpPr/>
            <p:nvPr/>
          </p:nvGrpSpPr>
          <p:grpSpPr>
            <a:xfrm rot="-1678001">
              <a:off x="425763" y="3974387"/>
              <a:ext cx="15291654" cy="2581028"/>
              <a:chOff x="-1054986" y="3113508"/>
              <a:chExt cx="13446736" cy="2581144"/>
            </a:xfrm>
          </p:grpSpPr>
          <p:sp>
            <p:nvSpPr>
              <p:cNvPr id="215" name="Google Shape;215;p24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1615992" y="3717160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17" name="Google Shape;217;p24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rot="-1492075">
              <a:off x="1489250" y="5260374"/>
              <a:ext cx="9553902" cy="3090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4"/>
          <p:cNvSpPr/>
          <p:nvPr/>
        </p:nvSpPr>
        <p:spPr>
          <a:xfrm rot="9183366">
            <a:off x="-731327" y="109096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 amt="21000"/>
          </a:blip>
          <a:srcRect b="0" l="49112" r="0" t="0"/>
          <a:stretch/>
        </p:blipFill>
        <p:spPr>
          <a:xfrm flipH="1">
            <a:off x="-1337476" y="1314475"/>
            <a:ext cx="4861726" cy="30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1" type="subTitle"/>
          </p:nvPr>
        </p:nvSpPr>
        <p:spPr>
          <a:xfrm>
            <a:off x="3876675" y="2081700"/>
            <a:ext cx="18633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5"/>
          <p:cNvSpPr txBox="1"/>
          <p:nvPr>
            <p:ph idx="2" type="subTitle"/>
          </p:nvPr>
        </p:nvSpPr>
        <p:spPr>
          <a:xfrm>
            <a:off x="6184618" y="2081700"/>
            <a:ext cx="18633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5"/>
          <p:cNvSpPr txBox="1"/>
          <p:nvPr>
            <p:ph idx="3" type="subTitle"/>
          </p:nvPr>
        </p:nvSpPr>
        <p:spPr>
          <a:xfrm>
            <a:off x="3876600" y="3368550"/>
            <a:ext cx="18633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4" type="subTitle"/>
          </p:nvPr>
        </p:nvSpPr>
        <p:spPr>
          <a:xfrm>
            <a:off x="6184579" y="3368550"/>
            <a:ext cx="18633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5" type="subTitle"/>
          </p:nvPr>
        </p:nvSpPr>
        <p:spPr>
          <a:xfrm>
            <a:off x="3876675" y="2441325"/>
            <a:ext cx="1863300" cy="66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6" type="subTitle"/>
          </p:nvPr>
        </p:nvSpPr>
        <p:spPr>
          <a:xfrm>
            <a:off x="6184600" y="2441325"/>
            <a:ext cx="1863300" cy="66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7" type="subTitle"/>
          </p:nvPr>
        </p:nvSpPr>
        <p:spPr>
          <a:xfrm>
            <a:off x="3876600" y="3728174"/>
            <a:ext cx="1863300" cy="66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8" type="subTitle"/>
          </p:nvPr>
        </p:nvSpPr>
        <p:spPr>
          <a:xfrm>
            <a:off x="6184575" y="3728174"/>
            <a:ext cx="1863300" cy="66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9" type="subTitle"/>
          </p:nvPr>
        </p:nvSpPr>
        <p:spPr>
          <a:xfrm>
            <a:off x="3841625" y="1202900"/>
            <a:ext cx="45891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231" name="Google Shape;231;p25"/>
          <p:cNvSpPr/>
          <p:nvPr>
            <p:ph idx="13" type="pic"/>
          </p:nvPr>
        </p:nvSpPr>
        <p:spPr>
          <a:xfrm>
            <a:off x="713225" y="1466166"/>
            <a:ext cx="3128400" cy="312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6"/>
          <p:cNvGrpSpPr/>
          <p:nvPr/>
        </p:nvGrpSpPr>
        <p:grpSpPr>
          <a:xfrm flipH="1" rot="-424602">
            <a:off x="-5777983" y="653616"/>
            <a:ext cx="14716465" cy="9676712"/>
            <a:chOff x="713490" y="539496"/>
            <a:chExt cx="14716200" cy="9676538"/>
          </a:xfrm>
        </p:grpSpPr>
        <p:grpSp>
          <p:nvGrpSpPr>
            <p:cNvPr id="234" name="Google Shape;234;p26"/>
            <p:cNvGrpSpPr/>
            <p:nvPr/>
          </p:nvGrpSpPr>
          <p:grpSpPr>
            <a:xfrm rot="-1678001">
              <a:off x="425763" y="3974387"/>
              <a:ext cx="15291654" cy="2581028"/>
              <a:chOff x="-1054986" y="3113508"/>
              <a:chExt cx="13446736" cy="2581144"/>
            </a:xfrm>
          </p:grpSpPr>
          <p:sp>
            <p:nvSpPr>
              <p:cNvPr id="235" name="Google Shape;235;p26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1615992" y="3717160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7" name="Google Shape;237;p26"/>
            <p:cNvPicPr preferRelativeResize="0"/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 rot="-1492075">
              <a:off x="1489250" y="5260374"/>
              <a:ext cx="9553902" cy="3090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6"/>
          <p:cNvSpPr/>
          <p:nvPr/>
        </p:nvSpPr>
        <p:spPr>
          <a:xfrm flipH="1" rot="-9183366">
            <a:off x="6383848" y="109096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2233825" y="1464849"/>
            <a:ext cx="1978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41" name="Google Shape;241;p26"/>
          <p:cNvSpPr txBox="1"/>
          <p:nvPr>
            <p:ph idx="2" type="subTitle"/>
          </p:nvPr>
        </p:nvSpPr>
        <p:spPr>
          <a:xfrm>
            <a:off x="6150126" y="1464849"/>
            <a:ext cx="1978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42" name="Google Shape;242;p26"/>
          <p:cNvSpPr txBox="1"/>
          <p:nvPr>
            <p:ph idx="3" type="subTitle"/>
          </p:nvPr>
        </p:nvSpPr>
        <p:spPr>
          <a:xfrm>
            <a:off x="2233825" y="3265548"/>
            <a:ext cx="1978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43" name="Google Shape;243;p26"/>
          <p:cNvSpPr txBox="1"/>
          <p:nvPr>
            <p:ph idx="4" type="subTitle"/>
          </p:nvPr>
        </p:nvSpPr>
        <p:spPr>
          <a:xfrm>
            <a:off x="6150126" y="3265548"/>
            <a:ext cx="1978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44" name="Google Shape;244;p26"/>
          <p:cNvSpPr txBox="1"/>
          <p:nvPr>
            <p:ph idx="5" type="subTitle"/>
          </p:nvPr>
        </p:nvSpPr>
        <p:spPr>
          <a:xfrm>
            <a:off x="2233825" y="1164928"/>
            <a:ext cx="19782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6" type="subTitle"/>
          </p:nvPr>
        </p:nvSpPr>
        <p:spPr>
          <a:xfrm>
            <a:off x="6150125" y="1164928"/>
            <a:ext cx="19782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idx="7" type="subTitle"/>
          </p:nvPr>
        </p:nvSpPr>
        <p:spPr>
          <a:xfrm>
            <a:off x="2233825" y="2968013"/>
            <a:ext cx="19782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8" type="subTitle"/>
          </p:nvPr>
        </p:nvSpPr>
        <p:spPr>
          <a:xfrm>
            <a:off x="6150125" y="2968013"/>
            <a:ext cx="19782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Outfit"/>
              <a:buNone/>
              <a:defRPr b="1" sz="23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8" name="Google Shape;248;p26"/>
          <p:cNvSpPr/>
          <p:nvPr>
            <p:ph idx="9" type="pic"/>
          </p:nvPr>
        </p:nvSpPr>
        <p:spPr>
          <a:xfrm flipH="1">
            <a:off x="772482" y="30744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26"/>
          <p:cNvSpPr/>
          <p:nvPr>
            <p:ph idx="13" type="pic"/>
          </p:nvPr>
        </p:nvSpPr>
        <p:spPr>
          <a:xfrm>
            <a:off x="772482" y="1268212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26"/>
          <p:cNvSpPr/>
          <p:nvPr>
            <p:ph idx="14" type="pic"/>
          </p:nvPr>
        </p:nvSpPr>
        <p:spPr>
          <a:xfrm>
            <a:off x="4687257" y="3074450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26"/>
          <p:cNvSpPr/>
          <p:nvPr>
            <p:ph idx="15" type="pic"/>
          </p:nvPr>
        </p:nvSpPr>
        <p:spPr>
          <a:xfrm>
            <a:off x="4687257" y="1268212"/>
            <a:ext cx="1389900" cy="138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254" name="Google Shape;254;p27"/>
          <p:cNvSpPr/>
          <p:nvPr>
            <p:ph idx="2" type="pic"/>
          </p:nvPr>
        </p:nvSpPr>
        <p:spPr>
          <a:xfrm>
            <a:off x="743344" y="1856425"/>
            <a:ext cx="815400" cy="8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27"/>
          <p:cNvSpPr/>
          <p:nvPr>
            <p:ph idx="3" type="pic"/>
          </p:nvPr>
        </p:nvSpPr>
        <p:spPr>
          <a:xfrm>
            <a:off x="713269" y="3696975"/>
            <a:ext cx="875400" cy="87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27"/>
          <p:cNvSpPr/>
          <p:nvPr>
            <p:ph idx="4" type="pic"/>
          </p:nvPr>
        </p:nvSpPr>
        <p:spPr>
          <a:xfrm>
            <a:off x="3459969" y="1856500"/>
            <a:ext cx="815400" cy="8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7" name="Google Shape;257;p27"/>
          <p:cNvSpPr/>
          <p:nvPr>
            <p:ph idx="5" type="pic"/>
          </p:nvPr>
        </p:nvSpPr>
        <p:spPr>
          <a:xfrm>
            <a:off x="3459969" y="3726975"/>
            <a:ext cx="815400" cy="8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27"/>
          <p:cNvSpPr/>
          <p:nvPr>
            <p:ph idx="6" type="pic"/>
          </p:nvPr>
        </p:nvSpPr>
        <p:spPr>
          <a:xfrm>
            <a:off x="6176519" y="1856500"/>
            <a:ext cx="815400" cy="8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27"/>
          <p:cNvSpPr/>
          <p:nvPr>
            <p:ph idx="7" type="pic"/>
          </p:nvPr>
        </p:nvSpPr>
        <p:spPr>
          <a:xfrm>
            <a:off x="6176419" y="3726925"/>
            <a:ext cx="815400" cy="81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713294" y="139354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7"/>
          <p:cNvSpPr txBox="1"/>
          <p:nvPr>
            <p:ph idx="8" type="subTitle"/>
          </p:nvPr>
        </p:nvSpPr>
        <p:spPr>
          <a:xfrm>
            <a:off x="3429769" y="139354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9" type="subTitle"/>
          </p:nvPr>
        </p:nvSpPr>
        <p:spPr>
          <a:xfrm>
            <a:off x="713419" y="326931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13" type="subTitle"/>
          </p:nvPr>
        </p:nvSpPr>
        <p:spPr>
          <a:xfrm>
            <a:off x="3429944" y="326931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4" type="subTitle"/>
          </p:nvPr>
        </p:nvSpPr>
        <p:spPr>
          <a:xfrm>
            <a:off x="6146244" y="139354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15" type="subTitle"/>
          </p:nvPr>
        </p:nvSpPr>
        <p:spPr>
          <a:xfrm>
            <a:off x="6146194" y="3269316"/>
            <a:ext cx="2284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7"/>
          <p:cNvSpPr txBox="1"/>
          <p:nvPr>
            <p:ph idx="16" type="subTitle"/>
          </p:nvPr>
        </p:nvSpPr>
        <p:spPr>
          <a:xfrm>
            <a:off x="713419" y="3009695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17" type="subTitle"/>
          </p:nvPr>
        </p:nvSpPr>
        <p:spPr>
          <a:xfrm>
            <a:off x="3429944" y="3009695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18" type="subTitle"/>
          </p:nvPr>
        </p:nvSpPr>
        <p:spPr>
          <a:xfrm>
            <a:off x="6146194" y="3009695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19" type="subTitle"/>
          </p:nvPr>
        </p:nvSpPr>
        <p:spPr>
          <a:xfrm>
            <a:off x="713256" y="1132700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20" type="subTitle"/>
          </p:nvPr>
        </p:nvSpPr>
        <p:spPr>
          <a:xfrm>
            <a:off x="3429781" y="1132700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1" type="subTitle"/>
          </p:nvPr>
        </p:nvSpPr>
        <p:spPr>
          <a:xfrm>
            <a:off x="6146206" y="1132700"/>
            <a:ext cx="22845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27"/>
          <p:cNvSpPr/>
          <p:nvPr/>
        </p:nvSpPr>
        <p:spPr>
          <a:xfrm rot="9183366">
            <a:off x="-731327" y="109096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flipH="1" rot="-9183366">
            <a:off x="6383848" y="109096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ctrTitle"/>
          </p:nvPr>
        </p:nvSpPr>
        <p:spPr>
          <a:xfrm>
            <a:off x="717300" y="622850"/>
            <a:ext cx="3854700" cy="8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5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28"/>
          <p:cNvSpPr txBox="1"/>
          <p:nvPr>
            <p:ph idx="1" type="subTitle"/>
          </p:nvPr>
        </p:nvSpPr>
        <p:spPr>
          <a:xfrm>
            <a:off x="717300" y="1444725"/>
            <a:ext cx="32262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7" name="Google Shape;277;p28"/>
          <p:cNvSpPr/>
          <p:nvPr>
            <p:ph idx="2" type="pic"/>
          </p:nvPr>
        </p:nvSpPr>
        <p:spPr>
          <a:xfrm>
            <a:off x="4648200" y="787200"/>
            <a:ext cx="3721500" cy="372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28"/>
          <p:cNvSpPr/>
          <p:nvPr/>
        </p:nvSpPr>
        <p:spPr>
          <a:xfrm rot="-174016">
            <a:off x="4693670" y="-173613"/>
            <a:ext cx="3502037" cy="860820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8"/>
          <p:cNvGrpSpPr/>
          <p:nvPr/>
        </p:nvGrpSpPr>
        <p:grpSpPr>
          <a:xfrm>
            <a:off x="-671312" y="3990801"/>
            <a:ext cx="12077617" cy="2206085"/>
            <a:chOff x="-442712" y="3914601"/>
            <a:chExt cx="12077617" cy="2206085"/>
          </a:xfrm>
        </p:grpSpPr>
        <p:sp>
          <p:nvSpPr>
            <p:cNvPr id="280" name="Google Shape;280;p28"/>
            <p:cNvSpPr/>
            <p:nvPr/>
          </p:nvSpPr>
          <p:spPr>
            <a:xfrm>
              <a:off x="-442712" y="391460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-105265" y="4143194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" name="Google Shape;282;p2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918151" y="-396787"/>
            <a:ext cx="7591949" cy="3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9"/>
          <p:cNvGrpSpPr/>
          <p:nvPr/>
        </p:nvGrpSpPr>
        <p:grpSpPr>
          <a:xfrm rot="10800000">
            <a:off x="-2408457" y="-1439566"/>
            <a:ext cx="14523887" cy="2067497"/>
            <a:chOff x="-442712" y="3851769"/>
            <a:chExt cx="12771620" cy="2067497"/>
          </a:xfrm>
        </p:grpSpPr>
        <p:sp>
          <p:nvSpPr>
            <p:cNvPr id="285" name="Google Shape;285;p29"/>
            <p:cNvSpPr/>
            <p:nvPr/>
          </p:nvSpPr>
          <p:spPr>
            <a:xfrm>
              <a:off x="-442712" y="391460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553150" y="3851769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9"/>
          <p:cNvSpPr/>
          <p:nvPr/>
        </p:nvSpPr>
        <p:spPr>
          <a:xfrm flipH="1" rot="-10162073">
            <a:off x="-817371" y="4599955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 flipH="1" rot="10266860">
            <a:off x="7060372" y="4370317"/>
            <a:ext cx="3502054" cy="86082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rot="10800000">
            <a:off x="-1035688" y="-1598776"/>
            <a:ext cx="9553443" cy="30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0"/>
          <p:cNvGrpSpPr/>
          <p:nvPr/>
        </p:nvGrpSpPr>
        <p:grpSpPr>
          <a:xfrm flipH="1">
            <a:off x="-2014807" y="4129434"/>
            <a:ext cx="15704987" cy="2004665"/>
            <a:chOff x="-442712" y="3914601"/>
            <a:chExt cx="13810224" cy="2004665"/>
          </a:xfrm>
        </p:grpSpPr>
        <p:sp>
          <p:nvSpPr>
            <p:cNvPr id="292" name="Google Shape;292;p30"/>
            <p:cNvSpPr/>
            <p:nvPr/>
          </p:nvSpPr>
          <p:spPr>
            <a:xfrm>
              <a:off x="-442712" y="391460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2591754" y="3929106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0"/>
          <p:cNvSpPr/>
          <p:nvPr/>
        </p:nvSpPr>
        <p:spPr>
          <a:xfrm flipH="1" rot="-8942138">
            <a:off x="6478781" y="109108"/>
            <a:ext cx="3501909" cy="860789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/>
          <p:nvPr/>
        </p:nvSpPr>
        <p:spPr>
          <a:xfrm flipH="1" rot="-1180522">
            <a:off x="-1226408" y="-51693"/>
            <a:ext cx="3502091" cy="86083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 flipH="1">
            <a:off x="-1269088" y="4211474"/>
            <a:ext cx="9553443" cy="30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25" y="1134616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 rot="533140">
            <a:off x="7060372" y="-65600"/>
            <a:ext cx="3502054" cy="86082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 flipH="1" rot="-9663445">
            <a:off x="6277083" y="63000"/>
            <a:ext cx="3501958" cy="860801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 flipH="1" rot="1136555">
            <a:off x="-635042" y="4219700"/>
            <a:ext cx="3501958" cy="860801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992000" y="2593550"/>
            <a:ext cx="3279000" cy="4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999300" y="3770218"/>
            <a:ext cx="3279000" cy="8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873000" y="2593550"/>
            <a:ext cx="3279000" cy="4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873000" y="3770218"/>
            <a:ext cx="3279000" cy="8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992000" y="2945845"/>
            <a:ext cx="3279000" cy="33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subTitle"/>
          </p:nvPr>
        </p:nvSpPr>
        <p:spPr>
          <a:xfrm>
            <a:off x="4873000" y="2945840"/>
            <a:ext cx="3279000" cy="33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29" name="Google Shape;29;p5"/>
          <p:cNvSpPr/>
          <p:nvPr>
            <p:ph idx="7" type="pic"/>
          </p:nvPr>
        </p:nvSpPr>
        <p:spPr>
          <a:xfrm>
            <a:off x="1054819" y="1082475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5"/>
          <p:cNvSpPr/>
          <p:nvPr>
            <p:ph idx="8" type="pic"/>
          </p:nvPr>
        </p:nvSpPr>
        <p:spPr>
          <a:xfrm>
            <a:off x="4873000" y="1082475"/>
            <a:ext cx="1389900" cy="1389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5"/>
          <p:cNvSpPr/>
          <p:nvPr/>
        </p:nvSpPr>
        <p:spPr>
          <a:xfrm rot="1705856">
            <a:off x="-1173396" y="3966718"/>
            <a:ext cx="3502009" cy="860813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6"/>
          <p:cNvGrpSpPr/>
          <p:nvPr/>
        </p:nvGrpSpPr>
        <p:grpSpPr>
          <a:xfrm flipH="1">
            <a:off x="-4176342" y="4371818"/>
            <a:ext cx="13987088" cy="2206085"/>
            <a:chOff x="-442712" y="3914601"/>
            <a:chExt cx="12077617" cy="2206085"/>
          </a:xfrm>
        </p:grpSpPr>
        <p:sp>
          <p:nvSpPr>
            <p:cNvPr id="34" name="Google Shape;34;p6"/>
            <p:cNvSpPr/>
            <p:nvPr/>
          </p:nvSpPr>
          <p:spPr>
            <a:xfrm>
              <a:off x="-442712" y="391460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-105265" y="4143194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6"/>
          <p:cNvSpPr/>
          <p:nvPr/>
        </p:nvSpPr>
        <p:spPr>
          <a:xfrm rot="533140">
            <a:off x="7060372" y="-65600"/>
            <a:ext cx="3502054" cy="86082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671651" y="3601251"/>
            <a:ext cx="9553903" cy="3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13225" y="1113974"/>
            <a:ext cx="40509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5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364325"/>
            <a:ext cx="40509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b="0" sz="3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5104250" y="647016"/>
            <a:ext cx="3128400" cy="312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4434725" y="1592250"/>
            <a:ext cx="3987900" cy="19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8"/>
          <p:cNvSpPr/>
          <p:nvPr>
            <p:ph idx="2" type="pic"/>
          </p:nvPr>
        </p:nvSpPr>
        <p:spPr>
          <a:xfrm>
            <a:off x="713225" y="711000"/>
            <a:ext cx="3721500" cy="3721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6" name="Google Shape;46;p8"/>
          <p:cNvGrpSpPr/>
          <p:nvPr/>
        </p:nvGrpSpPr>
        <p:grpSpPr>
          <a:xfrm rot="9121999">
            <a:off x="-5902737" y="-1329613"/>
            <a:ext cx="15291654" cy="2581028"/>
            <a:chOff x="-1054986" y="3113508"/>
            <a:chExt cx="13446736" cy="2581144"/>
          </a:xfrm>
        </p:grpSpPr>
        <p:sp>
          <p:nvSpPr>
            <p:cNvPr id="47" name="Google Shape;47;p8"/>
            <p:cNvSpPr/>
            <p:nvPr/>
          </p:nvSpPr>
          <p:spPr>
            <a:xfrm>
              <a:off x="-1054986" y="3113508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1615992" y="3717160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2" name="Google Shape;52;p9"/>
          <p:cNvGrpSpPr/>
          <p:nvPr/>
        </p:nvGrpSpPr>
        <p:grpSpPr>
          <a:xfrm rot="9121999">
            <a:off x="-5931327" y="-1329613"/>
            <a:ext cx="15291654" cy="2581028"/>
            <a:chOff x="-1054986" y="3113508"/>
            <a:chExt cx="13446736" cy="2581144"/>
          </a:xfrm>
        </p:grpSpPr>
        <p:sp>
          <p:nvSpPr>
            <p:cNvPr id="53" name="Google Shape;53;p9"/>
            <p:cNvSpPr/>
            <p:nvPr/>
          </p:nvSpPr>
          <p:spPr>
            <a:xfrm>
              <a:off x="-1054986" y="3113508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615992" y="3717160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9"/>
          <p:cNvGrpSpPr/>
          <p:nvPr/>
        </p:nvGrpSpPr>
        <p:grpSpPr>
          <a:xfrm flipH="1" rot="-9121999">
            <a:off x="-216327" y="-1329613"/>
            <a:ext cx="15291654" cy="2581028"/>
            <a:chOff x="-1054986" y="3113508"/>
            <a:chExt cx="13446736" cy="2581144"/>
          </a:xfrm>
        </p:grpSpPr>
        <p:sp>
          <p:nvSpPr>
            <p:cNvPr id="56" name="Google Shape;56;p9"/>
            <p:cNvSpPr/>
            <p:nvPr/>
          </p:nvSpPr>
          <p:spPr>
            <a:xfrm>
              <a:off x="-1054986" y="3113508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615992" y="3717160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>
            <p:ph idx="2" type="pic"/>
          </p:nvPr>
        </p:nvSpPr>
        <p:spPr>
          <a:xfrm>
            <a:off x="0" y="-9600"/>
            <a:ext cx="9144000" cy="51627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713225" y="5176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Outfit Black"/>
              <a:buNone/>
              <a:defRPr b="0" sz="22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utfit Black"/>
              <a:buNone/>
              <a:defRPr b="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1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42.jp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19.jpg"/><Relationship Id="rId11" Type="http://schemas.openxmlformats.org/officeDocument/2006/relationships/image" Target="../media/image32.png"/><Relationship Id="rId10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5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0.gif"/><Relationship Id="rId6" Type="http://schemas.openxmlformats.org/officeDocument/2006/relationships/image" Target="../media/image33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Relationship Id="rId11" Type="http://schemas.openxmlformats.org/officeDocument/2006/relationships/image" Target="../media/image36.jpg"/><Relationship Id="rId10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19.jpg"/><Relationship Id="rId9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42.jpg"/><Relationship Id="rId10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43.jpg"/><Relationship Id="rId6" Type="http://schemas.openxmlformats.org/officeDocument/2006/relationships/image" Target="../media/image42.jpg"/><Relationship Id="rId7" Type="http://schemas.openxmlformats.org/officeDocument/2006/relationships/image" Target="../media/image23.png"/><Relationship Id="rId8" Type="http://schemas.openxmlformats.org/officeDocument/2006/relationships/image" Target="../media/image41.png"/><Relationship Id="rId11" Type="http://schemas.openxmlformats.org/officeDocument/2006/relationships/image" Target="../media/image35.jpg"/><Relationship Id="rId10" Type="http://schemas.openxmlformats.org/officeDocument/2006/relationships/image" Target="../media/image24.png"/><Relationship Id="rId1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09" l="1253" r="11691" t="48180"/>
          <a:stretch/>
        </p:blipFill>
        <p:spPr>
          <a:xfrm>
            <a:off x="0" y="-34325"/>
            <a:ext cx="9144003" cy="3543175"/>
          </a:xfrm>
          <a:prstGeom prst="rect">
            <a:avLst/>
          </a:prstGeom>
        </p:spPr>
      </p:pic>
      <p:sp>
        <p:nvSpPr>
          <p:cNvPr id="305" name="Google Shape;305;p32"/>
          <p:cNvSpPr/>
          <p:nvPr/>
        </p:nvSpPr>
        <p:spPr>
          <a:xfrm>
            <a:off x="-2647875" y="1885126"/>
            <a:ext cx="12077617" cy="2004665"/>
          </a:xfrm>
          <a:custGeom>
            <a:rect b="b" l="l" r="r" t="t"/>
            <a:pathLst>
              <a:path extrusionOk="0" h="13831" w="74180">
                <a:moveTo>
                  <a:pt x="1" y="0"/>
                </a:moveTo>
                <a:lnTo>
                  <a:pt x="1" y="13830"/>
                </a:lnTo>
                <a:lnTo>
                  <a:pt x="74179" y="13830"/>
                </a:lnTo>
                <a:lnTo>
                  <a:pt x="74179" y="6003"/>
                </a:lnTo>
                <a:cubicBezTo>
                  <a:pt x="66765" y="6003"/>
                  <a:pt x="65685" y="0"/>
                  <a:pt x="59344" y="0"/>
                </a:cubicBezTo>
                <a:cubicBezTo>
                  <a:pt x="53003" y="0"/>
                  <a:pt x="50766" y="6003"/>
                  <a:pt x="44508" y="6003"/>
                </a:cubicBezTo>
                <a:cubicBezTo>
                  <a:pt x="38257" y="6003"/>
                  <a:pt x="36111" y="0"/>
                  <a:pt x="29672" y="0"/>
                </a:cubicBezTo>
                <a:cubicBezTo>
                  <a:pt x="23234" y="0"/>
                  <a:pt x="21350" y="6003"/>
                  <a:pt x="14836" y="6003"/>
                </a:cubicBezTo>
                <a:cubicBezTo>
                  <a:pt x="8330" y="6003"/>
                  <a:pt x="7422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5400000" dist="19050">
              <a:schemeClr val="dk1">
                <a:alpha val="5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14225" y="3241350"/>
            <a:ext cx="9144000" cy="1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-544577" y="317101"/>
            <a:ext cx="3207157" cy="802005"/>
          </a:xfrm>
          <a:custGeom>
            <a:rect b="b" l="l" r="r" t="t"/>
            <a:pathLst>
              <a:path extrusionOk="0" h="9304" w="37206">
                <a:moveTo>
                  <a:pt x="16871" y="0"/>
                </a:moveTo>
                <a:cubicBezTo>
                  <a:pt x="11554" y="0"/>
                  <a:pt x="6176" y="1773"/>
                  <a:pt x="555" y="5362"/>
                </a:cubicBezTo>
                <a:cubicBezTo>
                  <a:pt x="128" y="5640"/>
                  <a:pt x="0" y="6210"/>
                  <a:pt x="263" y="6653"/>
                </a:cubicBezTo>
                <a:cubicBezTo>
                  <a:pt x="434" y="6936"/>
                  <a:pt x="735" y="7095"/>
                  <a:pt x="1043" y="7095"/>
                </a:cubicBezTo>
                <a:cubicBezTo>
                  <a:pt x="1208" y="7095"/>
                  <a:pt x="1374" y="7050"/>
                  <a:pt x="1523" y="6953"/>
                </a:cubicBezTo>
                <a:cubicBezTo>
                  <a:pt x="7347" y="3240"/>
                  <a:pt x="12433" y="1879"/>
                  <a:pt x="16911" y="1879"/>
                </a:cubicBezTo>
                <a:cubicBezTo>
                  <a:pt x="24200" y="1879"/>
                  <a:pt x="29876" y="5483"/>
                  <a:pt x="34497" y="8416"/>
                </a:cubicBezTo>
                <a:cubicBezTo>
                  <a:pt x="34902" y="8671"/>
                  <a:pt x="35300" y="8926"/>
                  <a:pt x="35682" y="9167"/>
                </a:cubicBezTo>
                <a:cubicBezTo>
                  <a:pt x="35832" y="9260"/>
                  <a:pt x="35998" y="9304"/>
                  <a:pt x="36162" y="9304"/>
                </a:cubicBezTo>
                <a:cubicBezTo>
                  <a:pt x="36473" y="9304"/>
                  <a:pt x="36776" y="9144"/>
                  <a:pt x="36943" y="8859"/>
                </a:cubicBezTo>
                <a:cubicBezTo>
                  <a:pt x="37206" y="8416"/>
                  <a:pt x="37070" y="7846"/>
                  <a:pt x="36643" y="7568"/>
                </a:cubicBezTo>
                <a:cubicBezTo>
                  <a:pt x="36253" y="7328"/>
                  <a:pt x="35862" y="7080"/>
                  <a:pt x="35465" y="6825"/>
                </a:cubicBezTo>
                <a:cubicBezTo>
                  <a:pt x="31713" y="4439"/>
                  <a:pt x="27037" y="1475"/>
                  <a:pt x="21289" y="409"/>
                </a:cubicBezTo>
                <a:cubicBezTo>
                  <a:pt x="19819" y="137"/>
                  <a:pt x="18347" y="0"/>
                  <a:pt x="16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 rot="533140">
            <a:off x="7062022" y="804800"/>
            <a:ext cx="3502054" cy="860824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 rot="-637927">
            <a:off x="-1960371" y="1343081"/>
            <a:ext cx="3501980" cy="860806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185751" y="3582201"/>
            <a:ext cx="9553903" cy="30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>
            <p:ph type="ctrTitle"/>
          </p:nvPr>
        </p:nvSpPr>
        <p:spPr>
          <a:xfrm>
            <a:off x="560700" y="1838700"/>
            <a:ext cx="8022600" cy="22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utfit Black"/>
                <a:ea typeface="Outfit Black"/>
                <a:cs typeface="Outfit Black"/>
                <a:sym typeface="Outfit Black"/>
              </a:rPr>
              <a:t>ShampYou: </a:t>
            </a:r>
            <a:endParaRPr sz="5000">
              <a:latin typeface="Outfit Black"/>
              <a:ea typeface="Outfit Black"/>
              <a:cs typeface="Outfit Black"/>
              <a:sym typeface="Outfi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utfit Black"/>
                <a:ea typeface="Outfit Black"/>
                <a:cs typeface="Outfit Black"/>
                <a:sym typeface="Outfit Black"/>
              </a:rPr>
              <a:t>A Personalized Shampoo Recommender</a:t>
            </a:r>
            <a:endParaRPr sz="32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2" name="Google Shape;312;p32"/>
          <p:cNvSpPr txBox="1"/>
          <p:nvPr>
            <p:ph idx="1" type="subTitle"/>
          </p:nvPr>
        </p:nvSpPr>
        <p:spPr>
          <a:xfrm>
            <a:off x="574925" y="4073800"/>
            <a:ext cx="8022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Dameli Aziken, Twinkle Panda, Vishwa Patel, Sneha Sastry Rayadurgam, Kimberly Simmonds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41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479" name="Google Shape;479;p41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480" name="Google Shape;480;p41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1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82" name="Google Shape;482;p41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41"/>
          <p:cNvSpPr txBox="1"/>
          <p:nvPr>
            <p:ph idx="2" type="subTitle"/>
          </p:nvPr>
        </p:nvSpPr>
        <p:spPr>
          <a:xfrm>
            <a:off x="3131600" y="1042370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Cosine similarity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84" name="Google Shape;484;p41"/>
          <p:cNvSpPr txBox="1"/>
          <p:nvPr>
            <p:ph idx="2" type="subTitle"/>
          </p:nvPr>
        </p:nvSpPr>
        <p:spPr>
          <a:xfrm>
            <a:off x="3203175" y="2982245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s</a:t>
            </a: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paCy similarity 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85" name="Google Shape;485;p41"/>
          <p:cNvSpPr txBox="1"/>
          <p:nvPr>
            <p:ph idx="5" type="subTitle"/>
          </p:nvPr>
        </p:nvSpPr>
        <p:spPr>
          <a:xfrm>
            <a:off x="3838600" y="1376600"/>
            <a:ext cx="45921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Pantene Sheer Volume Shampoo		       $ 12.47</a:t>
            </a:r>
            <a:endParaRPr/>
          </a:p>
        </p:txBody>
      </p:sp>
      <p:sp>
        <p:nvSpPr>
          <p:cNvPr id="486" name="Google Shape;486;p41"/>
          <p:cNvSpPr txBox="1"/>
          <p:nvPr>
            <p:ph idx="5" type="subTitle"/>
          </p:nvPr>
        </p:nvSpPr>
        <p:spPr>
          <a:xfrm>
            <a:off x="3838600" y="175045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Body Envy Volumizing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Shampoo                                                            </a:t>
            </a:r>
            <a:r>
              <a:rPr lang="en"/>
              <a:t>$11.15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 txBox="1"/>
          <p:nvPr>
            <p:ph idx="5" type="subTitle"/>
          </p:nvPr>
        </p:nvSpPr>
        <p:spPr>
          <a:xfrm>
            <a:off x="3838600" y="2366350"/>
            <a:ext cx="49626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Tresemme 24 Hour Volumizing Shampoo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Fine Hair                                                      </a:t>
            </a:r>
            <a:r>
              <a:rPr lang="en"/>
              <a:t>$ 80.92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</a:t>
            </a:r>
            <a:endParaRPr/>
          </a:p>
        </p:txBody>
      </p:sp>
      <p:pic>
        <p:nvPicPr>
          <p:cNvPr id="488" name="Google Shape;488;p41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1412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91650" y="1871475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591650" y="240299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>
            <p:ph idx="5" type="subTitle"/>
          </p:nvPr>
        </p:nvSpPr>
        <p:spPr>
          <a:xfrm>
            <a:off x="3838600" y="3306625"/>
            <a:ext cx="5146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Smooth Collection Shampoo  $ 15.99</a:t>
            </a:r>
            <a:endParaRPr/>
          </a:p>
        </p:txBody>
      </p:sp>
      <p:sp>
        <p:nvSpPr>
          <p:cNvPr id="492" name="Google Shape;492;p41"/>
          <p:cNvSpPr txBox="1"/>
          <p:nvPr>
            <p:ph idx="5" type="subTitle"/>
          </p:nvPr>
        </p:nvSpPr>
        <p:spPr>
          <a:xfrm>
            <a:off x="3838600" y="3620950"/>
            <a:ext cx="5146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Sleek &amp; Shine Shampoo 			     $ 5.99</a:t>
            </a:r>
            <a:endParaRPr/>
          </a:p>
        </p:txBody>
      </p:sp>
      <p:sp>
        <p:nvSpPr>
          <p:cNvPr id="493" name="Google Shape;493;p41"/>
          <p:cNvSpPr txBox="1"/>
          <p:nvPr>
            <p:ph idx="5" type="subTitle"/>
          </p:nvPr>
        </p:nvSpPr>
        <p:spPr>
          <a:xfrm>
            <a:off x="3838600" y="395845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L’Oreal Paris Color Vibrancy Intensive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Protecting Shampoo		         			     </a:t>
            </a:r>
            <a:r>
              <a:rPr lang="en"/>
              <a:t>$ 4.99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</a:t>
            </a:r>
            <a:endParaRPr/>
          </a:p>
        </p:txBody>
      </p:sp>
      <p:pic>
        <p:nvPicPr>
          <p:cNvPr id="494" name="Google Shape;494;p41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333880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91650" y="3676300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591650" y="405074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4: Herbal, Hydration, Volume</a:t>
            </a:r>
            <a:endParaRPr/>
          </a:p>
        </p:txBody>
      </p:sp>
      <p:pic>
        <p:nvPicPr>
          <p:cNvPr id="498" name="Google Shape;4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863" y="960450"/>
            <a:ext cx="338437" cy="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275" y="1215550"/>
            <a:ext cx="409400" cy="73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0700" y="1487638"/>
            <a:ext cx="474892" cy="8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5" y="3464575"/>
            <a:ext cx="650250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700" y="2982250"/>
            <a:ext cx="650250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4275" y="3792850"/>
            <a:ext cx="338425" cy="668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9675" y="1871475"/>
            <a:ext cx="1255200" cy="157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Lather Latitude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the Shampoo Universe</a:t>
            </a:r>
            <a:endParaRPr/>
          </a:p>
        </p:txBody>
      </p:sp>
      <p:grpSp>
        <p:nvGrpSpPr>
          <p:cNvPr id="510" name="Google Shape;510;p42"/>
          <p:cNvGrpSpPr/>
          <p:nvPr/>
        </p:nvGrpSpPr>
        <p:grpSpPr>
          <a:xfrm>
            <a:off x="-3018050" y="4419745"/>
            <a:ext cx="14600087" cy="2152734"/>
            <a:chOff x="-442712" y="3831241"/>
            <a:chExt cx="12838627" cy="2051590"/>
          </a:xfrm>
        </p:grpSpPr>
        <p:sp>
          <p:nvSpPr>
            <p:cNvPr id="511" name="Google Shape;511;p42"/>
            <p:cNvSpPr/>
            <p:nvPr/>
          </p:nvSpPr>
          <p:spPr>
            <a:xfrm>
              <a:off x="-442712" y="383124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620157" y="3905339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400" y="1492325"/>
            <a:ext cx="5445325" cy="33738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42"/>
          <p:cNvSpPr/>
          <p:nvPr/>
        </p:nvSpPr>
        <p:spPr>
          <a:xfrm>
            <a:off x="7695775" y="2684325"/>
            <a:ext cx="368100" cy="27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6560150" y="1840925"/>
            <a:ext cx="368100" cy="27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5402850" y="3043963"/>
            <a:ext cx="368100" cy="27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7" name="Google Shape;517;p42"/>
          <p:cNvSpPr txBox="1"/>
          <p:nvPr>
            <p:ph idx="9" type="subTitle"/>
          </p:nvPr>
        </p:nvSpPr>
        <p:spPr>
          <a:xfrm>
            <a:off x="491750" y="1492325"/>
            <a:ext cx="28203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product vectors based on how frequently a list of important attributes are talked about when reviewing a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cosine similarity of various product vectors</a:t>
            </a:r>
            <a:endParaRPr/>
          </a:p>
        </p:txBody>
      </p:sp>
      <p:pic>
        <p:nvPicPr>
          <p:cNvPr id="518" name="Google Shape;5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875" y="220750"/>
            <a:ext cx="745426" cy="7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5: Need a Substitute? </a:t>
            </a:r>
            <a:endParaRPr/>
          </a:p>
        </p:txBody>
      </p:sp>
      <p:sp>
        <p:nvSpPr>
          <p:cNvPr id="524" name="Google Shape;524;p43"/>
          <p:cNvSpPr txBox="1"/>
          <p:nvPr>
            <p:ph idx="6" type="subTitle"/>
          </p:nvPr>
        </p:nvSpPr>
        <p:spPr>
          <a:xfrm>
            <a:off x="1883175" y="1186550"/>
            <a:ext cx="56931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you’re a long time fan of the </a:t>
            </a:r>
            <a:r>
              <a:rPr b="1" lang="en"/>
              <a:t>Herbal Essences Smooth Collection Shampoo ($ 15.99)</a:t>
            </a:r>
            <a:r>
              <a:rPr lang="en"/>
              <a:t>, but you want to shake things up.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a </a:t>
            </a:r>
            <a:r>
              <a:rPr b="1" lang="en"/>
              <a:t>new product</a:t>
            </a:r>
            <a:r>
              <a:rPr lang="en"/>
              <a:t> with similar strengths!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43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526" name="Google Shape;526;p43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527" name="Google Shape;527;p43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29" name="Google Shape;529;p43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43"/>
          <p:cNvSpPr txBox="1"/>
          <p:nvPr>
            <p:ph idx="6" type="subTitle"/>
          </p:nvPr>
        </p:nvSpPr>
        <p:spPr>
          <a:xfrm>
            <a:off x="1172675" y="2650650"/>
            <a:ext cx="20997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From </a:t>
            </a: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Other Brands</a:t>
            </a:r>
            <a:endParaRPr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531" name="Google Shape;531;p43"/>
          <p:cNvSpPr txBox="1"/>
          <p:nvPr>
            <p:ph idx="5" type="subTitle"/>
          </p:nvPr>
        </p:nvSpPr>
        <p:spPr>
          <a:xfrm>
            <a:off x="4219600" y="3053000"/>
            <a:ext cx="4849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Herbal Essences Color Me Happy Shampoo for Color Treated Hair	$ 69.99</a:t>
            </a:r>
            <a:endParaRPr sz="1300"/>
          </a:p>
        </p:txBody>
      </p:sp>
      <p:sp>
        <p:nvSpPr>
          <p:cNvPr id="532" name="Google Shape;532;p43"/>
          <p:cNvSpPr txBox="1"/>
          <p:nvPr>
            <p:ph idx="5" type="subTitle"/>
          </p:nvPr>
        </p:nvSpPr>
        <p:spPr>
          <a:xfrm>
            <a:off x="4219600" y="3655450"/>
            <a:ext cx="4686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Herbal Essences Bio:Renew Refresh Blue Ginger &amp; Micellar Water Shampoo	$6.99</a:t>
            </a:r>
            <a:endParaRPr sz="1300"/>
          </a:p>
        </p:txBody>
      </p:sp>
      <p:sp>
        <p:nvSpPr>
          <p:cNvPr id="533" name="Google Shape;533;p43"/>
          <p:cNvSpPr txBox="1"/>
          <p:nvPr>
            <p:ph idx="5" type="subTitle"/>
          </p:nvPr>
        </p:nvSpPr>
        <p:spPr>
          <a:xfrm>
            <a:off x="4219600" y="4229400"/>
            <a:ext cx="49626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Herbal Essences Argan Oil of Morocco Shampoo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$ 10.95</a:t>
            </a:r>
            <a:endParaRPr sz="1300"/>
          </a:p>
        </p:txBody>
      </p:sp>
      <p:sp>
        <p:nvSpPr>
          <p:cNvPr id="534" name="Google Shape;534;p43"/>
          <p:cNvSpPr txBox="1"/>
          <p:nvPr>
            <p:ph idx="5" type="subTitle"/>
          </p:nvPr>
        </p:nvSpPr>
        <p:spPr>
          <a:xfrm>
            <a:off x="562000" y="3053000"/>
            <a:ext cx="40065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Pantene Pro-V Classic Clean Shampoo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$ 10.99</a:t>
            </a:r>
            <a:endParaRPr sz="1300"/>
          </a:p>
        </p:txBody>
      </p:sp>
      <p:sp>
        <p:nvSpPr>
          <p:cNvPr id="535" name="Google Shape;535;p43"/>
          <p:cNvSpPr txBox="1"/>
          <p:nvPr>
            <p:ph idx="5" type="subTitle"/>
          </p:nvPr>
        </p:nvSpPr>
        <p:spPr>
          <a:xfrm>
            <a:off x="562000" y="3655450"/>
            <a:ext cx="4686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Tea Tree Special Shampoo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$ 16</a:t>
            </a:r>
            <a:endParaRPr sz="1300"/>
          </a:p>
        </p:txBody>
      </p:sp>
      <p:sp>
        <p:nvSpPr>
          <p:cNvPr id="536" name="Google Shape;536;p43"/>
          <p:cNvSpPr txBox="1"/>
          <p:nvPr>
            <p:ph idx="5" type="subTitle"/>
          </p:nvPr>
        </p:nvSpPr>
        <p:spPr>
          <a:xfrm>
            <a:off x="562000" y="4229400"/>
            <a:ext cx="36576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Suave Professionals Rosemary + Mint Shampoo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$ 8.99</a:t>
            </a:r>
            <a:endParaRPr sz="1300"/>
          </a:p>
        </p:txBody>
      </p:sp>
      <p:sp>
        <p:nvSpPr>
          <p:cNvPr id="537" name="Google Shape;537;p43"/>
          <p:cNvSpPr txBox="1"/>
          <p:nvPr>
            <p:ph idx="6" type="subTitle"/>
          </p:nvPr>
        </p:nvSpPr>
        <p:spPr>
          <a:xfrm>
            <a:off x="5173000" y="2650650"/>
            <a:ext cx="20997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From Herbal Essences</a:t>
            </a:r>
            <a:endParaRPr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675" y="1029200"/>
            <a:ext cx="616218" cy="12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grpSp>
        <p:nvGrpSpPr>
          <p:cNvPr id="544" name="Google Shape;544;p44"/>
          <p:cNvGrpSpPr/>
          <p:nvPr/>
        </p:nvGrpSpPr>
        <p:grpSpPr>
          <a:xfrm>
            <a:off x="1248874" y="-5338570"/>
            <a:ext cx="13325145" cy="11475189"/>
            <a:chOff x="1172674" y="-5338570"/>
            <a:chExt cx="13325145" cy="11475189"/>
          </a:xfrm>
        </p:grpSpPr>
        <p:grpSp>
          <p:nvGrpSpPr>
            <p:cNvPr id="545" name="Google Shape;545;p44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546" name="Google Shape;546;p44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48" name="Google Shape;548;p44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9" name="Google Shape;549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9" r="9" t="0"/>
          <a:stretch/>
        </p:blipFill>
        <p:spPr>
          <a:xfrm flipH="1">
            <a:off x="3075875" y="1677450"/>
            <a:ext cx="2430300" cy="243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>
            <p:ph idx="6" type="subTitle"/>
          </p:nvPr>
        </p:nvSpPr>
        <p:spPr>
          <a:xfrm>
            <a:off x="5518000" y="1419575"/>
            <a:ext cx="209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Customer Segmentation: </a:t>
            </a:r>
            <a:r>
              <a:rPr lang="en"/>
              <a:t>assist brands with launching new products</a:t>
            </a:r>
            <a:endParaRPr/>
          </a:p>
        </p:txBody>
      </p:sp>
      <p:sp>
        <p:nvSpPr>
          <p:cNvPr id="551" name="Google Shape;551;p44"/>
          <p:cNvSpPr txBox="1"/>
          <p:nvPr>
            <p:ph idx="6" type="subTitle"/>
          </p:nvPr>
        </p:nvSpPr>
        <p:spPr>
          <a:xfrm>
            <a:off x="1537525" y="1419575"/>
            <a:ext cx="20997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Find more standard pricing data </a:t>
            </a:r>
            <a:endParaRPr/>
          </a:p>
        </p:txBody>
      </p:sp>
      <p:sp>
        <p:nvSpPr>
          <p:cNvPr id="552" name="Google Shape;552;p44"/>
          <p:cNvSpPr txBox="1"/>
          <p:nvPr>
            <p:ph idx="6" type="subTitle"/>
          </p:nvPr>
        </p:nvSpPr>
        <p:spPr>
          <a:xfrm>
            <a:off x="5518000" y="3207800"/>
            <a:ext cx="209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Symptom Based Recommendations: </a:t>
            </a:r>
            <a:r>
              <a:rPr lang="en"/>
              <a:t>For example, dandruff, itchiness, brassy hair color</a:t>
            </a:r>
            <a:endParaRPr/>
          </a:p>
        </p:txBody>
      </p:sp>
      <p:sp>
        <p:nvSpPr>
          <p:cNvPr id="553" name="Google Shape;553;p44"/>
          <p:cNvSpPr txBox="1"/>
          <p:nvPr>
            <p:ph idx="6" type="subTitle"/>
          </p:nvPr>
        </p:nvSpPr>
        <p:spPr>
          <a:xfrm>
            <a:off x="1537525" y="3207800"/>
            <a:ext cx="19308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SemiBold"/>
                <a:ea typeface="Asap SemiBold"/>
                <a:cs typeface="Asap SemiBold"/>
                <a:sym typeface="Asap SemiBold"/>
              </a:rPr>
              <a:t>Market Basket Analysis: </a:t>
            </a:r>
            <a:r>
              <a:rPr lang="en"/>
              <a:t>product bundling recommendations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/>
          <p:nvPr>
            <p:ph type="ctrTitle"/>
          </p:nvPr>
        </p:nvSpPr>
        <p:spPr>
          <a:xfrm>
            <a:off x="717300" y="2223050"/>
            <a:ext cx="3854700" cy="8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Questions?</a:t>
            </a:r>
            <a:endParaRPr sz="3500"/>
          </a:p>
        </p:txBody>
      </p:sp>
      <p:pic>
        <p:nvPicPr>
          <p:cNvPr id="559" name="Google Shape;559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4648200" y="787200"/>
            <a:ext cx="3721500" cy="3721500"/>
          </a:xfrm>
          <a:prstGeom prst="ellipse">
            <a:avLst/>
          </a:prstGeom>
        </p:spPr>
      </p:pic>
      <p:sp>
        <p:nvSpPr>
          <p:cNvPr id="560" name="Google Shape;560;p45"/>
          <p:cNvSpPr/>
          <p:nvPr/>
        </p:nvSpPr>
        <p:spPr>
          <a:xfrm>
            <a:off x="7475473" y="3112601"/>
            <a:ext cx="3207157" cy="802005"/>
          </a:xfrm>
          <a:custGeom>
            <a:rect b="b" l="l" r="r" t="t"/>
            <a:pathLst>
              <a:path extrusionOk="0" h="9304" w="37206">
                <a:moveTo>
                  <a:pt x="16871" y="0"/>
                </a:moveTo>
                <a:cubicBezTo>
                  <a:pt x="11554" y="0"/>
                  <a:pt x="6176" y="1773"/>
                  <a:pt x="555" y="5362"/>
                </a:cubicBezTo>
                <a:cubicBezTo>
                  <a:pt x="128" y="5640"/>
                  <a:pt x="0" y="6210"/>
                  <a:pt x="263" y="6653"/>
                </a:cubicBezTo>
                <a:cubicBezTo>
                  <a:pt x="434" y="6936"/>
                  <a:pt x="735" y="7095"/>
                  <a:pt x="1043" y="7095"/>
                </a:cubicBezTo>
                <a:cubicBezTo>
                  <a:pt x="1208" y="7095"/>
                  <a:pt x="1374" y="7050"/>
                  <a:pt x="1523" y="6953"/>
                </a:cubicBezTo>
                <a:cubicBezTo>
                  <a:pt x="7347" y="3240"/>
                  <a:pt x="12433" y="1879"/>
                  <a:pt x="16911" y="1879"/>
                </a:cubicBezTo>
                <a:cubicBezTo>
                  <a:pt x="24200" y="1879"/>
                  <a:pt x="29876" y="5483"/>
                  <a:pt x="34497" y="8416"/>
                </a:cubicBezTo>
                <a:cubicBezTo>
                  <a:pt x="34902" y="8671"/>
                  <a:pt x="35300" y="8926"/>
                  <a:pt x="35682" y="9167"/>
                </a:cubicBezTo>
                <a:cubicBezTo>
                  <a:pt x="35832" y="9260"/>
                  <a:pt x="35998" y="9304"/>
                  <a:pt x="36162" y="9304"/>
                </a:cubicBezTo>
                <a:cubicBezTo>
                  <a:pt x="36473" y="9304"/>
                  <a:pt x="36776" y="9144"/>
                  <a:pt x="36943" y="8859"/>
                </a:cubicBezTo>
                <a:cubicBezTo>
                  <a:pt x="37206" y="8416"/>
                  <a:pt x="37070" y="7846"/>
                  <a:pt x="36643" y="7568"/>
                </a:cubicBezTo>
                <a:cubicBezTo>
                  <a:pt x="36253" y="7328"/>
                  <a:pt x="35862" y="7080"/>
                  <a:pt x="35465" y="6825"/>
                </a:cubicBezTo>
                <a:cubicBezTo>
                  <a:pt x="31713" y="4439"/>
                  <a:pt x="27037" y="1475"/>
                  <a:pt x="21289" y="409"/>
                </a:cubicBezTo>
                <a:cubicBezTo>
                  <a:pt x="19819" y="137"/>
                  <a:pt x="18347" y="0"/>
                  <a:pt x="16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4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9441" r="13909" t="0"/>
          <a:stretch/>
        </p:blipFill>
        <p:spPr>
          <a:xfrm>
            <a:off x="4648200" y="787200"/>
            <a:ext cx="3721500" cy="372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/>
          <p:nvPr>
            <p:ph type="title"/>
          </p:nvPr>
        </p:nvSpPr>
        <p:spPr>
          <a:xfrm>
            <a:off x="4794575" y="1802881"/>
            <a:ext cx="3538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567" name="Google Shape;567;p46"/>
          <p:cNvSpPr txBox="1"/>
          <p:nvPr>
            <p:ph idx="1" type="subTitle"/>
          </p:nvPr>
        </p:nvSpPr>
        <p:spPr>
          <a:xfrm>
            <a:off x="4794575" y="3274581"/>
            <a:ext cx="29772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568" name="Google Shape;568;p46"/>
          <p:cNvGrpSpPr/>
          <p:nvPr/>
        </p:nvGrpSpPr>
        <p:grpSpPr>
          <a:xfrm>
            <a:off x="-2271512" y="4067001"/>
            <a:ext cx="12077617" cy="3318674"/>
            <a:chOff x="-2271512" y="4067001"/>
            <a:chExt cx="12077617" cy="3318674"/>
          </a:xfrm>
        </p:grpSpPr>
        <p:grpSp>
          <p:nvGrpSpPr>
            <p:cNvPr id="569" name="Google Shape;569;p46"/>
            <p:cNvGrpSpPr/>
            <p:nvPr/>
          </p:nvGrpSpPr>
          <p:grpSpPr>
            <a:xfrm flipH="1">
              <a:off x="-2271512" y="4067001"/>
              <a:ext cx="12077617" cy="2206085"/>
              <a:chOff x="-442712" y="3914601"/>
              <a:chExt cx="12077617" cy="2206085"/>
            </a:xfrm>
          </p:grpSpPr>
          <p:sp>
            <p:nvSpPr>
              <p:cNvPr id="570" name="Google Shape;570;p46"/>
              <p:cNvSpPr/>
              <p:nvPr/>
            </p:nvSpPr>
            <p:spPr>
              <a:xfrm>
                <a:off x="-442712" y="3914601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6"/>
              <p:cNvSpPr/>
              <p:nvPr/>
            </p:nvSpPr>
            <p:spPr>
              <a:xfrm>
                <a:off x="-105265" y="4143194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72" name="Google Shape;572;p46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>
              <a:off x="-1074249" y="4295601"/>
              <a:ext cx="9553903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46"/>
          <p:cNvSpPr/>
          <p:nvPr/>
        </p:nvSpPr>
        <p:spPr>
          <a:xfrm flipH="1" rot="-1353414">
            <a:off x="-1368514" y="937786"/>
            <a:ext cx="3502005" cy="860812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63" y="714400"/>
            <a:ext cx="8806876" cy="43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6"/>
          <p:cNvSpPr txBox="1"/>
          <p:nvPr>
            <p:ph type="title"/>
          </p:nvPr>
        </p:nvSpPr>
        <p:spPr>
          <a:xfrm>
            <a:off x="168575" y="113500"/>
            <a:ext cx="7717500" cy="6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5104250" y="647016"/>
            <a:ext cx="3128400" cy="3129000"/>
          </a:xfrm>
          <a:prstGeom prst="ellipse">
            <a:avLst/>
          </a:prstGeom>
        </p:spPr>
      </p:pic>
      <p:grpSp>
        <p:nvGrpSpPr>
          <p:cNvPr id="318" name="Google Shape;318;p33"/>
          <p:cNvGrpSpPr/>
          <p:nvPr/>
        </p:nvGrpSpPr>
        <p:grpSpPr>
          <a:xfrm>
            <a:off x="-1621755" y="3068496"/>
            <a:ext cx="19890705" cy="3108478"/>
            <a:chOff x="-1621755" y="3068496"/>
            <a:chExt cx="19890705" cy="3108478"/>
          </a:xfrm>
        </p:grpSpPr>
        <p:sp>
          <p:nvSpPr>
            <p:cNvPr id="319" name="Google Shape;319;p33"/>
            <p:cNvSpPr/>
            <p:nvPr/>
          </p:nvSpPr>
          <p:spPr>
            <a:xfrm flipH="1">
              <a:off x="-1621755" y="3068496"/>
              <a:ext cx="12254165" cy="2074996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 flipH="1">
              <a:off x="-1466824" y="3315675"/>
              <a:ext cx="19735774" cy="213481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1" name="Google Shape;321;p33"/>
            <p:cNvPicPr preferRelativeResize="0"/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1524000" y="3086900"/>
              <a:ext cx="9701551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33"/>
          <p:cNvSpPr txBox="1"/>
          <p:nvPr>
            <p:ph type="title"/>
          </p:nvPr>
        </p:nvSpPr>
        <p:spPr>
          <a:xfrm>
            <a:off x="713225" y="364325"/>
            <a:ext cx="47868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Untangling the Problem </a:t>
            </a:r>
            <a:endParaRPr/>
          </a:p>
        </p:txBody>
      </p:sp>
      <p:sp>
        <p:nvSpPr>
          <p:cNvPr id="323" name="Google Shape;323;p33"/>
          <p:cNvSpPr txBox="1"/>
          <p:nvPr>
            <p:ph idx="1" type="body"/>
          </p:nvPr>
        </p:nvSpPr>
        <p:spPr>
          <a:xfrm>
            <a:off x="713225" y="1717026"/>
            <a:ext cx="40509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Oct 2024, Influenster.com has over 22,000 products in the shampoo category. How should we choose one?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number of sales/popularity? …But even popular products have unhappy customers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product description? …But product marketing =/= customer perception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 rot="1613482">
            <a:off x="7062027" y="804795"/>
            <a:ext cx="3502058" cy="860825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3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6666" l="0" r="0" t="16666"/>
          <a:stretch/>
        </p:blipFill>
        <p:spPr>
          <a:xfrm>
            <a:off x="5104250" y="658275"/>
            <a:ext cx="3128400" cy="31290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00" y="1455750"/>
            <a:ext cx="1733475" cy="9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25" y="3605762"/>
            <a:ext cx="1411625" cy="5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950" y="3574200"/>
            <a:ext cx="700250" cy="7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6">
            <a:alphaModFix/>
          </a:blip>
          <a:srcRect b="7527" l="0" r="0" t="0"/>
          <a:stretch/>
        </p:blipFill>
        <p:spPr>
          <a:xfrm>
            <a:off x="7347175" y="1531106"/>
            <a:ext cx="780049" cy="7002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5364650" y="2250625"/>
            <a:ext cx="3320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50 most recent ratings </a:t>
            </a:r>
            <a:endParaRPr sz="15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and reviews</a:t>
            </a:r>
            <a:endParaRPr sz="18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1700550" y="2954600"/>
            <a:ext cx="5742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But something is missing…what if our user wants to find a more affordable alternative? </a:t>
            </a:r>
            <a:endParaRPr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852950" y="1098600"/>
            <a:ext cx="6577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For the top 100 shampoos, we extracted:</a:t>
            </a:r>
            <a:endParaRPr b="1"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7">
            <a:alphaModFix/>
          </a:blip>
          <a:srcRect b="29099" l="15324" r="13465" t="23630"/>
          <a:stretch/>
        </p:blipFill>
        <p:spPr>
          <a:xfrm>
            <a:off x="6014725" y="1482375"/>
            <a:ext cx="1123925" cy="79770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2321750" y="2250625"/>
            <a:ext cx="311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total review count and </a:t>
            </a:r>
            <a:endParaRPr sz="15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average rating</a:t>
            </a:r>
            <a:endParaRPr sz="15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40" name="Google Shape;34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9325" y="1485140"/>
            <a:ext cx="780050" cy="8470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/>
        </p:nvSpPr>
        <p:spPr>
          <a:xfrm>
            <a:off x="2116775" y="4201000"/>
            <a:ext cx="49104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10,000 product prices → </a:t>
            </a:r>
            <a:endParaRPr sz="15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fuzzy match to Influenster</a:t>
            </a:r>
            <a:endParaRPr sz="18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Analysis Process</a:t>
            </a:r>
            <a:endParaRPr/>
          </a:p>
        </p:txBody>
      </p:sp>
      <p:graphicFrame>
        <p:nvGraphicFramePr>
          <p:cNvPr id="347" name="Google Shape;347;p35"/>
          <p:cNvGraphicFramePr/>
          <p:nvPr/>
        </p:nvGraphicFramePr>
        <p:xfrm>
          <a:off x="720000" y="133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{46513EBD-8396-4113-8694-B7A9D7B8794E}</a:tableStyleId>
              </a:tblPr>
              <a:tblGrid>
                <a:gridCol w="2619875"/>
                <a:gridCol w="5084125"/>
              </a:tblGrid>
              <a:tr h="4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Review Translation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Translate all foreign language reviews (many in German, Chinese, Spanish) into English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1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Word Frequency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Perform a frequency count of the unique words in reviews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Product Popularity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Investigate if the long-tail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effect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exists, b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ased on the number of reviews per product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Lift for Attributes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Find top attributes and compare their lift values and find the co-mentions between them 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Cosine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Similarity &amp;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Vader Sentiment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Use Vader and Cosine similarity analysis to get recommended shampoos by particular attribute(s) -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average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it out by grouping at a product level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Spacy Similarity &amp; Vader Sentiment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Use spaCy and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Vader to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compute an overall score and find the average overall score for each product.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1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Recommendation</a:t>
                      </a:r>
                      <a:endParaRPr b="1"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Improve user recommendations through use of additional price data</a:t>
                      </a:r>
                      <a:endParaRPr sz="12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Choose?</a:t>
            </a:r>
            <a:endParaRPr/>
          </a:p>
        </p:txBody>
      </p:sp>
      <p:sp>
        <p:nvSpPr>
          <p:cNvPr id="353" name="Google Shape;353;p36"/>
          <p:cNvSpPr txBox="1"/>
          <p:nvPr>
            <p:ph idx="9" type="subTitle"/>
          </p:nvPr>
        </p:nvSpPr>
        <p:spPr>
          <a:xfrm>
            <a:off x="610825" y="1311125"/>
            <a:ext cx="3507900" cy="3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consumers will pick the most popular products. But what if there is a suitable alternative in the long-tail?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number of reviews as a proxy for unit sales.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-3018050" y="4419745"/>
            <a:ext cx="14600087" cy="2152734"/>
            <a:chOff x="-442712" y="3831241"/>
            <a:chExt cx="12838627" cy="2051590"/>
          </a:xfrm>
        </p:grpSpPr>
        <p:sp>
          <p:nvSpPr>
            <p:cNvPr id="355" name="Google Shape;355;p36"/>
            <p:cNvSpPr/>
            <p:nvPr/>
          </p:nvSpPr>
          <p:spPr>
            <a:xfrm>
              <a:off x="-442712" y="3831241"/>
              <a:ext cx="12077617" cy="2004665"/>
            </a:xfrm>
            <a:custGeom>
              <a:rect b="b" l="l" r="r" t="t"/>
              <a:pathLst>
                <a:path extrusionOk="0" h="13831" w="74180">
                  <a:moveTo>
                    <a:pt x="1" y="0"/>
                  </a:moveTo>
                  <a:lnTo>
                    <a:pt x="1" y="13830"/>
                  </a:lnTo>
                  <a:lnTo>
                    <a:pt x="74179" y="13830"/>
                  </a:lnTo>
                  <a:lnTo>
                    <a:pt x="74179" y="6003"/>
                  </a:lnTo>
                  <a:cubicBezTo>
                    <a:pt x="66765" y="6003"/>
                    <a:pt x="65685" y="0"/>
                    <a:pt x="59344" y="0"/>
                  </a:cubicBezTo>
                  <a:cubicBezTo>
                    <a:pt x="53003" y="0"/>
                    <a:pt x="50766" y="6003"/>
                    <a:pt x="44508" y="6003"/>
                  </a:cubicBezTo>
                  <a:cubicBezTo>
                    <a:pt x="38257" y="6003"/>
                    <a:pt x="36111" y="0"/>
                    <a:pt x="29672" y="0"/>
                  </a:cubicBezTo>
                  <a:cubicBezTo>
                    <a:pt x="23234" y="0"/>
                    <a:pt x="21350" y="6003"/>
                    <a:pt x="14836" y="6003"/>
                  </a:cubicBezTo>
                  <a:cubicBezTo>
                    <a:pt x="8330" y="6003"/>
                    <a:pt x="742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chemeClr val="dk1">
                  <a:alpha val="5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1620157" y="3905339"/>
              <a:ext cx="10775758" cy="1977492"/>
            </a:xfrm>
            <a:custGeom>
              <a:rect b="b" l="l" r="r" t="t"/>
              <a:pathLst>
                <a:path extrusionOk="0" h="13613" w="74180">
                  <a:moveTo>
                    <a:pt x="1" y="1"/>
                  </a:moveTo>
                  <a:lnTo>
                    <a:pt x="1" y="13613"/>
                  </a:lnTo>
                  <a:lnTo>
                    <a:pt x="74179" y="13613"/>
                  </a:lnTo>
                  <a:lnTo>
                    <a:pt x="72603" y="7392"/>
                  </a:lnTo>
                  <a:cubicBezTo>
                    <a:pt x="66495" y="7295"/>
                    <a:pt x="65505" y="2747"/>
                    <a:pt x="59351" y="2574"/>
                  </a:cubicBezTo>
                  <a:cubicBezTo>
                    <a:pt x="59236" y="2571"/>
                    <a:pt x="59124" y="2570"/>
                    <a:pt x="59014" y="2570"/>
                  </a:cubicBezTo>
                  <a:cubicBezTo>
                    <a:pt x="53097" y="2570"/>
                    <a:pt x="53537" y="6981"/>
                    <a:pt x="47176" y="6981"/>
                  </a:cubicBezTo>
                  <a:cubicBezTo>
                    <a:pt x="47098" y="6981"/>
                    <a:pt x="47019" y="6981"/>
                    <a:pt x="46939" y="6979"/>
                  </a:cubicBezTo>
                  <a:cubicBezTo>
                    <a:pt x="39968" y="6867"/>
                    <a:pt x="38932" y="939"/>
                    <a:pt x="31931" y="743"/>
                  </a:cubicBezTo>
                  <a:cubicBezTo>
                    <a:pt x="31812" y="740"/>
                    <a:pt x="31696" y="738"/>
                    <a:pt x="31581" y="738"/>
                  </a:cubicBezTo>
                  <a:cubicBezTo>
                    <a:pt x="24773" y="738"/>
                    <a:pt x="25162" y="6501"/>
                    <a:pt x="17799" y="6501"/>
                  </a:cubicBezTo>
                  <a:cubicBezTo>
                    <a:pt x="17720" y="6501"/>
                    <a:pt x="17641" y="6500"/>
                    <a:pt x="17561" y="6499"/>
                  </a:cubicBezTo>
                  <a:cubicBezTo>
                    <a:pt x="9546" y="6372"/>
                    <a:pt x="8045" y="22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1">
                  <a:alpha val="6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6"/>
          <p:cNvSpPr/>
          <p:nvPr/>
        </p:nvSpPr>
        <p:spPr>
          <a:xfrm rot="2700162">
            <a:off x="-300841" y="416998"/>
            <a:ext cx="1630994" cy="867533"/>
          </a:xfrm>
          <a:custGeom>
            <a:rect b="b" l="l" r="r" t="t"/>
            <a:pathLst>
              <a:path extrusionOk="0" h="10695" w="43510">
                <a:moveTo>
                  <a:pt x="2342" y="1"/>
                </a:moveTo>
                <a:cubicBezTo>
                  <a:pt x="1051" y="1"/>
                  <a:pt x="0" y="1051"/>
                  <a:pt x="0" y="2350"/>
                </a:cubicBezTo>
                <a:cubicBezTo>
                  <a:pt x="0" y="3640"/>
                  <a:pt x="1051" y="4691"/>
                  <a:pt x="2342" y="4691"/>
                </a:cubicBezTo>
                <a:cubicBezTo>
                  <a:pt x="6964" y="4691"/>
                  <a:pt x="9651" y="6177"/>
                  <a:pt x="12502" y="7745"/>
                </a:cubicBezTo>
                <a:cubicBezTo>
                  <a:pt x="15129" y="9193"/>
                  <a:pt x="17845" y="10694"/>
                  <a:pt x="21755" y="10694"/>
                </a:cubicBezTo>
                <a:cubicBezTo>
                  <a:pt x="26475" y="10694"/>
                  <a:pt x="30400" y="8811"/>
                  <a:pt x="33851" y="7145"/>
                </a:cubicBezTo>
                <a:cubicBezTo>
                  <a:pt x="36590" y="5831"/>
                  <a:pt x="38954" y="4691"/>
                  <a:pt x="41161" y="4691"/>
                </a:cubicBezTo>
                <a:cubicBezTo>
                  <a:pt x="42459" y="4691"/>
                  <a:pt x="43509" y="3640"/>
                  <a:pt x="43509" y="2350"/>
                </a:cubicBezTo>
                <a:cubicBezTo>
                  <a:pt x="43509" y="1051"/>
                  <a:pt x="42459" y="1"/>
                  <a:pt x="41161" y="1"/>
                </a:cubicBezTo>
                <a:cubicBezTo>
                  <a:pt x="37881" y="1"/>
                  <a:pt x="34940" y="1419"/>
                  <a:pt x="31818" y="2920"/>
                </a:cubicBezTo>
                <a:cubicBezTo>
                  <a:pt x="28666" y="4436"/>
                  <a:pt x="25402" y="6004"/>
                  <a:pt x="21755" y="6004"/>
                </a:cubicBezTo>
                <a:cubicBezTo>
                  <a:pt x="19061" y="6004"/>
                  <a:pt x="17162" y="4961"/>
                  <a:pt x="14768" y="3640"/>
                </a:cubicBezTo>
                <a:cubicBezTo>
                  <a:pt x="11669" y="1937"/>
                  <a:pt x="8172" y="1"/>
                  <a:pt x="23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50" y="918700"/>
            <a:ext cx="4742399" cy="41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318325" y="16782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Trusting the popularity</a:t>
            </a:r>
            <a:endParaRPr/>
          </a:p>
        </p:txBody>
      </p:sp>
      <p:grpSp>
        <p:nvGrpSpPr>
          <p:cNvPr id="364" name="Google Shape;364;p37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365" name="Google Shape;365;p37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366" name="Google Shape;366;p37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68" name="Google Shape;368;p37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37"/>
          <p:cNvSpPr txBox="1"/>
          <p:nvPr/>
        </p:nvSpPr>
        <p:spPr>
          <a:xfrm>
            <a:off x="530375" y="4362275"/>
            <a:ext cx="6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 txBox="1"/>
          <p:nvPr>
            <p:ph idx="5" type="subTitle"/>
          </p:nvPr>
        </p:nvSpPr>
        <p:spPr>
          <a:xfrm>
            <a:off x="2474000" y="3807750"/>
            <a:ext cx="585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Sleek &amp; Shine Intensely Smooth				4.41</a:t>
            </a:r>
            <a:endParaRPr/>
          </a:p>
        </p:txBody>
      </p:sp>
      <p:sp>
        <p:nvSpPr>
          <p:cNvPr id="371" name="Google Shape;371;p37"/>
          <p:cNvSpPr txBox="1"/>
          <p:nvPr>
            <p:ph idx="5" type="subTitle"/>
          </p:nvPr>
        </p:nvSpPr>
        <p:spPr>
          <a:xfrm>
            <a:off x="2474000" y="4181600"/>
            <a:ext cx="5745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&amp; Shoulders Classic Clean Anti-Dandruff Shampoo	4.22		</a:t>
            </a:r>
            <a:endParaRPr/>
          </a:p>
        </p:txBody>
      </p:sp>
      <p:sp>
        <p:nvSpPr>
          <p:cNvPr id="372" name="Google Shape;372;p37"/>
          <p:cNvSpPr txBox="1"/>
          <p:nvPr>
            <p:ph idx="5" type="subTitle"/>
          </p:nvPr>
        </p:nvSpPr>
        <p:spPr>
          <a:xfrm>
            <a:off x="2474000" y="4526950"/>
            <a:ext cx="627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Pantene Daily Moisture Renewal Shampoo 				4.26</a:t>
            </a:r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2227050" y="384410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2227050" y="4236425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5">
            <a:alphaModFix/>
          </a:blip>
          <a:srcRect b="24896" l="19237" r="17814" t="34786"/>
          <a:stretch/>
        </p:blipFill>
        <p:spPr>
          <a:xfrm>
            <a:off x="2422225" y="2290350"/>
            <a:ext cx="2977258" cy="13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2227050" y="4628749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6">
            <a:alphaModFix/>
          </a:blip>
          <a:srcRect b="-4264" l="11507" r="16165" t="0"/>
          <a:stretch/>
        </p:blipFill>
        <p:spPr>
          <a:xfrm>
            <a:off x="3488875" y="1079925"/>
            <a:ext cx="952500" cy="13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 rotWithShape="1">
          <a:blip r:embed="rId7">
            <a:alphaModFix/>
          </a:blip>
          <a:srcRect b="5855" l="26378" r="26279" t="0"/>
          <a:stretch/>
        </p:blipFill>
        <p:spPr>
          <a:xfrm>
            <a:off x="4573350" y="1640150"/>
            <a:ext cx="687225" cy="12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/>
          <p:cNvPicPr preferRelativeResize="0"/>
          <p:nvPr/>
        </p:nvPicPr>
        <p:blipFill rotWithShape="1">
          <a:blip r:embed="rId8">
            <a:alphaModFix/>
          </a:blip>
          <a:srcRect b="0" l="25681" r="27668" t="0"/>
          <a:stretch/>
        </p:blipFill>
        <p:spPr>
          <a:xfrm>
            <a:off x="2624400" y="1602188"/>
            <a:ext cx="687225" cy="1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1: Soft, Shiny, Silky</a:t>
            </a:r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386" name="Google Shape;386;p38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387" name="Google Shape;387;p38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8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9" name="Google Shape;389;p38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38"/>
          <p:cNvSpPr txBox="1"/>
          <p:nvPr>
            <p:ph idx="5" type="subTitle"/>
          </p:nvPr>
        </p:nvSpPr>
        <p:spPr>
          <a:xfrm>
            <a:off x="3838600" y="1376600"/>
            <a:ext cx="45171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Suave Moroccan Infusion Shine Shampoo	$ 4.43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>
            <p:ph idx="5" type="subTitle"/>
          </p:nvPr>
        </p:nvSpPr>
        <p:spPr>
          <a:xfrm>
            <a:off x="3838600" y="1750450"/>
            <a:ext cx="4747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Pantene Pro-V Ultimate 10 Shampoo		$ 7.01</a:t>
            </a:r>
            <a:endParaRPr/>
          </a:p>
        </p:txBody>
      </p:sp>
      <p:sp>
        <p:nvSpPr>
          <p:cNvPr id="392" name="Google Shape;392;p38"/>
          <p:cNvSpPr txBox="1"/>
          <p:nvPr>
            <p:ph idx="5" type="subTitle"/>
          </p:nvPr>
        </p:nvSpPr>
        <p:spPr>
          <a:xfrm>
            <a:off x="3838600" y="2095800"/>
            <a:ext cx="5020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Argan Oil of Morocco Shampoo	</a:t>
            </a:r>
            <a:endParaRPr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$ 10.95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1412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91650" y="1805275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591650" y="219759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>
            <p:ph idx="5" type="subTitle"/>
          </p:nvPr>
        </p:nvSpPr>
        <p:spPr>
          <a:xfrm>
            <a:off x="3838600" y="290060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Pureology Hydrate Shampoo			$ 75.95	</a:t>
            </a:r>
            <a:endParaRPr/>
          </a:p>
        </p:txBody>
      </p:sp>
      <p:sp>
        <p:nvSpPr>
          <p:cNvPr id="397" name="Google Shape;397;p38"/>
          <p:cNvSpPr txBox="1"/>
          <p:nvPr>
            <p:ph idx="5" type="subTitle"/>
          </p:nvPr>
        </p:nvSpPr>
        <p:spPr>
          <a:xfrm>
            <a:off x="3838600" y="3356938"/>
            <a:ext cx="51363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Smooth Collection Shampoo	</a:t>
            </a:r>
            <a:endParaRPr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$15.99</a:t>
            </a:r>
            <a:endParaRPr/>
          </a:p>
        </p:txBody>
      </p:sp>
      <p:sp>
        <p:nvSpPr>
          <p:cNvPr id="398" name="Google Shape;398;p38"/>
          <p:cNvSpPr txBox="1"/>
          <p:nvPr>
            <p:ph idx="5" type="subTitle"/>
          </p:nvPr>
        </p:nvSpPr>
        <p:spPr>
          <a:xfrm>
            <a:off x="3847625" y="383175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L’Oreal Paris Color Vibrancy Intensive Protecting Shampoo </a:t>
            </a:r>
            <a:endParaRPr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$ 4.99</a:t>
            </a:r>
            <a:endParaRPr/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2936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91650" y="3411763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600675" y="393354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idx="2" type="subTitle"/>
          </p:nvPr>
        </p:nvSpPr>
        <p:spPr>
          <a:xfrm>
            <a:off x="3131600" y="1042370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Cosine similarity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03" name="Google Shape;403;p38"/>
          <p:cNvSpPr txBox="1"/>
          <p:nvPr>
            <p:ph idx="2" type="subTitle"/>
          </p:nvPr>
        </p:nvSpPr>
        <p:spPr>
          <a:xfrm>
            <a:off x="3215950" y="2584795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s</a:t>
            </a: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paCy similarity 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225" y="1173100"/>
            <a:ext cx="744475" cy="7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7626" y="1502729"/>
            <a:ext cx="650254" cy="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1400" y="1944727"/>
            <a:ext cx="650250" cy="64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275" y="2936951"/>
            <a:ext cx="650250" cy="64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400" y="3329272"/>
            <a:ext cx="650250" cy="64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3053" y="3831750"/>
            <a:ext cx="744475" cy="7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2675" y="1853250"/>
            <a:ext cx="1174800" cy="1638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550" y="1042375"/>
            <a:ext cx="650250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75" y="1321075"/>
            <a:ext cx="650250" cy="65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9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418" name="Google Shape;418;p39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419" name="Google Shape;419;p39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21" name="Google Shape;421;p39"/>
            <p:cNvPicPr preferRelativeResize="0"/>
            <p:nvPr/>
          </p:nvPicPr>
          <p:blipFill>
            <a:blip r:embed="rId5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39"/>
          <p:cNvSpPr txBox="1"/>
          <p:nvPr>
            <p:ph idx="5" type="subTitle"/>
          </p:nvPr>
        </p:nvSpPr>
        <p:spPr>
          <a:xfrm>
            <a:off x="3838600" y="1376600"/>
            <a:ext cx="4831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Pantene Pro-V Ultimate 10 Shampoo		</a:t>
            </a:r>
            <a:r>
              <a:rPr lang="en"/>
              <a:t>$ 7.01</a:t>
            </a:r>
            <a:endParaRPr/>
          </a:p>
        </p:txBody>
      </p:sp>
      <p:sp>
        <p:nvSpPr>
          <p:cNvPr id="423" name="Google Shape;423;p39"/>
          <p:cNvSpPr txBox="1"/>
          <p:nvPr>
            <p:ph idx="5" type="subTitle"/>
          </p:nvPr>
        </p:nvSpPr>
        <p:spPr>
          <a:xfrm>
            <a:off x="3838600" y="1750450"/>
            <a:ext cx="46533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Sleek &amp; Shine Shampoo			$ 5.99</a:t>
            </a:r>
            <a:endParaRPr/>
          </a:p>
        </p:txBody>
      </p:sp>
      <p:sp>
        <p:nvSpPr>
          <p:cNvPr id="424" name="Google Shape;424;p39"/>
          <p:cNvSpPr txBox="1"/>
          <p:nvPr>
            <p:ph idx="5" type="subTitle"/>
          </p:nvPr>
        </p:nvSpPr>
        <p:spPr>
          <a:xfrm>
            <a:off x="3838600" y="2095800"/>
            <a:ext cx="50343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Sleek &amp; Shine Moroccan Sleek Oil Treatment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$ 25.95</a:t>
            </a:r>
            <a:endParaRPr/>
          </a:p>
        </p:txBody>
      </p:sp>
      <p:pic>
        <p:nvPicPr>
          <p:cNvPr id="425" name="Google Shape;425;p39"/>
          <p:cNvPicPr preferRelativeResize="0"/>
          <p:nvPr/>
        </p:nvPicPr>
        <p:blipFill rotWithShape="1">
          <a:blip r:embed="rId6">
            <a:alphaModFix/>
          </a:blip>
          <a:srcRect b="31107" l="6981" r="66125" t="32140"/>
          <a:stretch/>
        </p:blipFill>
        <p:spPr>
          <a:xfrm>
            <a:off x="3591650" y="1412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6">
            <a:alphaModFix/>
          </a:blip>
          <a:srcRect b="32034" l="37000" r="36107" t="31211"/>
          <a:stretch/>
        </p:blipFill>
        <p:spPr>
          <a:xfrm>
            <a:off x="3591650" y="1805275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 rotWithShape="1">
          <a:blip r:embed="rId6">
            <a:alphaModFix/>
          </a:blip>
          <a:srcRect b="31474" l="65768" r="7338" t="31772"/>
          <a:stretch/>
        </p:blipFill>
        <p:spPr>
          <a:xfrm>
            <a:off x="3591650" y="219759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>
            <p:ph idx="5" type="subTitle"/>
          </p:nvPr>
        </p:nvSpPr>
        <p:spPr>
          <a:xfrm>
            <a:off x="3838600" y="290060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Smooth Collection Shampoo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$ 15.99</a:t>
            </a:r>
            <a:endParaRPr/>
          </a:p>
        </p:txBody>
      </p:sp>
      <p:sp>
        <p:nvSpPr>
          <p:cNvPr id="429" name="Google Shape;429;p39"/>
          <p:cNvSpPr txBox="1"/>
          <p:nvPr>
            <p:ph idx="5" type="subTitle"/>
          </p:nvPr>
        </p:nvSpPr>
        <p:spPr>
          <a:xfrm>
            <a:off x="3838600" y="3411625"/>
            <a:ext cx="45921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Pureology Hydrate Shampoo			$ 17.95</a:t>
            </a:r>
            <a:endParaRPr/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6">
            <a:alphaModFix/>
          </a:blip>
          <a:srcRect b="31107" l="6981" r="66125" t="32140"/>
          <a:stretch/>
        </p:blipFill>
        <p:spPr>
          <a:xfrm>
            <a:off x="3591650" y="2936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 rotWithShape="1">
          <a:blip r:embed="rId6">
            <a:alphaModFix/>
          </a:blip>
          <a:srcRect b="32034" l="37000" r="36107" t="31211"/>
          <a:stretch/>
        </p:blipFill>
        <p:spPr>
          <a:xfrm>
            <a:off x="3591650" y="3466450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 rotWithShape="1">
          <a:blip r:embed="rId6">
            <a:alphaModFix/>
          </a:blip>
          <a:srcRect b="31474" l="65768" r="7338" t="31772"/>
          <a:stretch/>
        </p:blipFill>
        <p:spPr>
          <a:xfrm>
            <a:off x="3591650" y="395174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2: Frizz-Free, Shiny, Affordable</a:t>
            </a:r>
            <a:endParaRPr/>
          </a:p>
        </p:txBody>
      </p:sp>
      <p:sp>
        <p:nvSpPr>
          <p:cNvPr id="434" name="Google Shape;434;p39"/>
          <p:cNvSpPr txBox="1"/>
          <p:nvPr>
            <p:ph idx="2" type="subTitle"/>
          </p:nvPr>
        </p:nvSpPr>
        <p:spPr>
          <a:xfrm>
            <a:off x="3131600" y="1042370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Cosine similarity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35" name="Google Shape;435;p39"/>
          <p:cNvSpPr txBox="1"/>
          <p:nvPr>
            <p:ph idx="2" type="subTitle"/>
          </p:nvPr>
        </p:nvSpPr>
        <p:spPr>
          <a:xfrm>
            <a:off x="3215950" y="2584795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s</a:t>
            </a: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paCy similarity 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36" name="Google Shape;436;p39"/>
          <p:cNvSpPr txBox="1"/>
          <p:nvPr>
            <p:ph idx="5" type="subTitle"/>
          </p:nvPr>
        </p:nvSpPr>
        <p:spPr>
          <a:xfrm>
            <a:off x="3838600" y="3886300"/>
            <a:ext cx="46533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Sleek &amp; Shine Shampoo			$ 5.99</a:t>
            </a: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6600" y="1692625"/>
            <a:ext cx="695001" cy="69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750" y="2936950"/>
            <a:ext cx="695001" cy="69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25" y="3466451"/>
            <a:ext cx="650250" cy="64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475" y="3795375"/>
            <a:ext cx="650250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1925" y="1949150"/>
            <a:ext cx="1192500" cy="158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/>
          <p:nvPr>
            <p:ph type="title"/>
          </p:nvPr>
        </p:nvSpPr>
        <p:spPr>
          <a:xfrm>
            <a:off x="713225" y="365275"/>
            <a:ext cx="7717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3: Curly, Nourishing, Fruity</a:t>
            </a:r>
            <a:endParaRPr/>
          </a:p>
        </p:txBody>
      </p:sp>
      <p:grpSp>
        <p:nvGrpSpPr>
          <p:cNvPr id="447" name="Google Shape;447;p40"/>
          <p:cNvGrpSpPr/>
          <p:nvPr/>
        </p:nvGrpSpPr>
        <p:grpSpPr>
          <a:xfrm>
            <a:off x="1172674" y="-5338570"/>
            <a:ext cx="13325145" cy="11475189"/>
            <a:chOff x="1172674" y="-5338570"/>
            <a:chExt cx="13325145" cy="11475189"/>
          </a:xfrm>
        </p:grpSpPr>
        <p:grpSp>
          <p:nvGrpSpPr>
            <p:cNvPr id="448" name="Google Shape;448;p40"/>
            <p:cNvGrpSpPr/>
            <p:nvPr/>
          </p:nvGrpSpPr>
          <p:grpSpPr>
            <a:xfrm flipH="1" rot="-8446230">
              <a:off x="176145" y="-754775"/>
              <a:ext cx="15318203" cy="2307601"/>
              <a:chOff x="-1054986" y="3113508"/>
              <a:chExt cx="13470055" cy="2307676"/>
            </a:xfrm>
          </p:grpSpPr>
          <p:sp>
            <p:nvSpPr>
              <p:cNvPr id="449" name="Google Shape;449;p40"/>
              <p:cNvSpPr/>
              <p:nvPr/>
            </p:nvSpPr>
            <p:spPr>
              <a:xfrm>
                <a:off x="-1054986" y="3113508"/>
                <a:ext cx="12077617" cy="2004665"/>
              </a:xfrm>
              <a:custGeom>
                <a:rect b="b" l="l" r="r" t="t"/>
                <a:pathLst>
                  <a:path extrusionOk="0" h="13831" w="74180">
                    <a:moveTo>
                      <a:pt x="1" y="0"/>
                    </a:moveTo>
                    <a:lnTo>
                      <a:pt x="1" y="13830"/>
                    </a:lnTo>
                    <a:lnTo>
                      <a:pt x="74179" y="13830"/>
                    </a:lnTo>
                    <a:lnTo>
                      <a:pt x="74179" y="6003"/>
                    </a:lnTo>
                    <a:cubicBezTo>
                      <a:pt x="66765" y="6003"/>
                      <a:pt x="65685" y="0"/>
                      <a:pt x="59344" y="0"/>
                    </a:cubicBezTo>
                    <a:cubicBezTo>
                      <a:pt x="53003" y="0"/>
                      <a:pt x="50766" y="6003"/>
                      <a:pt x="44508" y="6003"/>
                    </a:cubicBezTo>
                    <a:cubicBezTo>
                      <a:pt x="38257" y="6003"/>
                      <a:pt x="36111" y="0"/>
                      <a:pt x="29672" y="0"/>
                    </a:cubicBezTo>
                    <a:cubicBezTo>
                      <a:pt x="23234" y="0"/>
                      <a:pt x="21350" y="6003"/>
                      <a:pt x="14836" y="6003"/>
                    </a:cubicBezTo>
                    <a:cubicBezTo>
                      <a:pt x="8330" y="6003"/>
                      <a:pt x="742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19050">
                  <a:schemeClr val="dk1">
                    <a:alpha val="52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0"/>
              <p:cNvSpPr/>
              <p:nvPr/>
            </p:nvSpPr>
            <p:spPr>
              <a:xfrm>
                <a:off x="1639311" y="3443691"/>
                <a:ext cx="10775758" cy="1977492"/>
              </a:xfrm>
              <a:custGeom>
                <a:rect b="b" l="l" r="r" t="t"/>
                <a:pathLst>
                  <a:path extrusionOk="0" h="13613" w="74180">
                    <a:moveTo>
                      <a:pt x="1" y="1"/>
                    </a:moveTo>
                    <a:lnTo>
                      <a:pt x="1" y="13613"/>
                    </a:lnTo>
                    <a:lnTo>
                      <a:pt x="74179" y="13613"/>
                    </a:lnTo>
                    <a:lnTo>
                      <a:pt x="72603" y="7392"/>
                    </a:lnTo>
                    <a:cubicBezTo>
                      <a:pt x="66495" y="7295"/>
                      <a:pt x="65505" y="2747"/>
                      <a:pt x="59351" y="2574"/>
                    </a:cubicBezTo>
                    <a:cubicBezTo>
                      <a:pt x="59236" y="2571"/>
                      <a:pt x="59124" y="2570"/>
                      <a:pt x="59014" y="2570"/>
                    </a:cubicBezTo>
                    <a:cubicBezTo>
                      <a:pt x="53097" y="2570"/>
                      <a:pt x="53537" y="6981"/>
                      <a:pt x="47176" y="6981"/>
                    </a:cubicBezTo>
                    <a:cubicBezTo>
                      <a:pt x="47098" y="6981"/>
                      <a:pt x="47019" y="6981"/>
                      <a:pt x="46939" y="6979"/>
                    </a:cubicBezTo>
                    <a:cubicBezTo>
                      <a:pt x="39968" y="6867"/>
                      <a:pt x="38932" y="939"/>
                      <a:pt x="31931" y="743"/>
                    </a:cubicBezTo>
                    <a:cubicBezTo>
                      <a:pt x="31812" y="740"/>
                      <a:pt x="31696" y="738"/>
                      <a:pt x="31581" y="738"/>
                    </a:cubicBezTo>
                    <a:cubicBezTo>
                      <a:pt x="24773" y="738"/>
                      <a:pt x="25162" y="6501"/>
                      <a:pt x="17799" y="6501"/>
                    </a:cubicBezTo>
                    <a:cubicBezTo>
                      <a:pt x="17720" y="6501"/>
                      <a:pt x="17641" y="6500"/>
                      <a:pt x="17561" y="6499"/>
                    </a:cubicBezTo>
                    <a:cubicBezTo>
                      <a:pt x="9546" y="6372"/>
                      <a:pt x="8045" y="22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19050">
                  <a:schemeClr val="dk1">
                    <a:alpha val="6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1" name="Google Shape;451;p40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flipH="1" rot="2354573">
              <a:off x="4441202" y="-825146"/>
              <a:ext cx="9701550" cy="309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40"/>
          <p:cNvSpPr txBox="1"/>
          <p:nvPr>
            <p:ph idx="2" type="subTitle"/>
          </p:nvPr>
        </p:nvSpPr>
        <p:spPr>
          <a:xfrm>
            <a:off x="3131600" y="1042370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Cosine similarity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53" name="Google Shape;453;p40"/>
          <p:cNvSpPr txBox="1"/>
          <p:nvPr>
            <p:ph idx="2" type="subTitle"/>
          </p:nvPr>
        </p:nvSpPr>
        <p:spPr>
          <a:xfrm>
            <a:off x="3215950" y="2584795"/>
            <a:ext cx="13899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s</a:t>
            </a:r>
            <a:r>
              <a:rPr i="0" lang="en">
                <a:latin typeface="Asap SemiBold"/>
                <a:ea typeface="Asap SemiBold"/>
                <a:cs typeface="Asap SemiBold"/>
                <a:sym typeface="Asap SemiBold"/>
              </a:rPr>
              <a:t>paCy similarity </a:t>
            </a:r>
            <a:endParaRPr i="0"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54" name="Google Shape;454;p40"/>
          <p:cNvSpPr txBox="1"/>
          <p:nvPr>
            <p:ph idx="5" type="subTitle"/>
          </p:nvPr>
        </p:nvSpPr>
        <p:spPr>
          <a:xfrm>
            <a:off x="3838600" y="1376600"/>
            <a:ext cx="4663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Pantene Curl Perfection Shampoo		$ 18.99</a:t>
            </a:r>
            <a:endParaRPr/>
          </a:p>
        </p:txBody>
      </p:sp>
      <p:sp>
        <p:nvSpPr>
          <p:cNvPr id="455" name="Google Shape;455;p40"/>
          <p:cNvSpPr txBox="1"/>
          <p:nvPr>
            <p:ph idx="5" type="subTitle"/>
          </p:nvPr>
        </p:nvSpPr>
        <p:spPr>
          <a:xfrm>
            <a:off x="3838600" y="1750450"/>
            <a:ext cx="48213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Coconut &amp; Hibiscus Curl &amp; Shine Shampoo	$ 80.92</a:t>
            </a:r>
            <a:endParaRPr/>
          </a:p>
        </p:txBody>
      </p:sp>
      <p:sp>
        <p:nvSpPr>
          <p:cNvPr id="456" name="Google Shape;456;p40"/>
          <p:cNvSpPr txBox="1"/>
          <p:nvPr>
            <p:ph idx="5" type="subTitle"/>
          </p:nvPr>
        </p:nvSpPr>
        <p:spPr>
          <a:xfrm>
            <a:off x="3838600" y="2095800"/>
            <a:ext cx="5003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Tresemme Flawless Curls Shampoo with Coconut Oil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$ 10.55</a:t>
            </a:r>
            <a:endParaRPr/>
          </a:p>
        </p:txBody>
      </p:sp>
      <p:pic>
        <p:nvPicPr>
          <p:cNvPr id="457" name="Google Shape;457;p40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1412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91650" y="1805275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0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591650" y="2197599"/>
            <a:ext cx="246950" cy="3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0"/>
          <p:cNvSpPr txBox="1"/>
          <p:nvPr>
            <p:ph idx="5" type="subTitle"/>
          </p:nvPr>
        </p:nvSpPr>
        <p:spPr>
          <a:xfrm>
            <a:off x="3838600" y="2900600"/>
            <a:ext cx="5003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Herbal Essences Smooth Collection Shampoo</a:t>
            </a:r>
            <a:r>
              <a:rPr lang="en"/>
              <a:t>	</a:t>
            </a:r>
            <a:endParaRPr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$ 15.99</a:t>
            </a:r>
            <a:endParaRPr/>
          </a:p>
        </p:txBody>
      </p:sp>
      <p:sp>
        <p:nvSpPr>
          <p:cNvPr id="461" name="Google Shape;461;p40"/>
          <p:cNvSpPr txBox="1"/>
          <p:nvPr>
            <p:ph idx="5" type="subTitle"/>
          </p:nvPr>
        </p:nvSpPr>
        <p:spPr>
          <a:xfrm>
            <a:off x="3816425" y="3503413"/>
            <a:ext cx="51126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Pureology Hydrate Shampoo		          $ 75.95</a:t>
            </a:r>
            <a:endParaRPr/>
          </a:p>
        </p:txBody>
      </p:sp>
      <p:sp>
        <p:nvSpPr>
          <p:cNvPr id="462" name="Google Shape;462;p40"/>
          <p:cNvSpPr txBox="1"/>
          <p:nvPr>
            <p:ph idx="5" type="subTitle"/>
          </p:nvPr>
        </p:nvSpPr>
        <p:spPr>
          <a:xfrm>
            <a:off x="3839075" y="3895750"/>
            <a:ext cx="5249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Garnier Smoothing Treat 1 Minute Hair Mask + Avocado Extract						          $ 80.92</a:t>
            </a:r>
            <a:endParaRPr/>
          </a:p>
        </p:txBody>
      </p:sp>
      <p:pic>
        <p:nvPicPr>
          <p:cNvPr id="463" name="Google Shape;463;p40"/>
          <p:cNvPicPr preferRelativeResize="0"/>
          <p:nvPr/>
        </p:nvPicPr>
        <p:blipFill rotWithShape="1">
          <a:blip r:embed="rId4">
            <a:alphaModFix/>
          </a:blip>
          <a:srcRect b="31107" l="6981" r="66125" t="32140"/>
          <a:stretch/>
        </p:blipFill>
        <p:spPr>
          <a:xfrm>
            <a:off x="3591650" y="2936950"/>
            <a:ext cx="246947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0"/>
          <p:cNvPicPr preferRelativeResize="0"/>
          <p:nvPr/>
        </p:nvPicPr>
        <p:blipFill rotWithShape="1">
          <a:blip r:embed="rId4">
            <a:alphaModFix/>
          </a:blip>
          <a:srcRect b="32034" l="37000" r="36107" t="31211"/>
          <a:stretch/>
        </p:blipFill>
        <p:spPr>
          <a:xfrm>
            <a:off x="3569475" y="3558238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0"/>
          <p:cNvPicPr preferRelativeResize="0"/>
          <p:nvPr/>
        </p:nvPicPr>
        <p:blipFill rotWithShape="1">
          <a:blip r:embed="rId4">
            <a:alphaModFix/>
          </a:blip>
          <a:srcRect b="31474" l="65768" r="7338" t="31772"/>
          <a:stretch/>
        </p:blipFill>
        <p:spPr>
          <a:xfrm>
            <a:off x="3592125" y="3997549"/>
            <a:ext cx="246950" cy="33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0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44" y="1876800"/>
            <a:ext cx="1389900" cy="1389900"/>
          </a:xfrm>
          <a:prstGeom prst="ellipse">
            <a:avLst/>
          </a:prstGeom>
        </p:spPr>
      </p:pic>
      <p:pic>
        <p:nvPicPr>
          <p:cNvPr id="467" name="Google Shape;4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750" y="2936950"/>
            <a:ext cx="695001" cy="69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5" y="3466451"/>
            <a:ext cx="650250" cy="64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475" y="3720463"/>
            <a:ext cx="412750" cy="8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3900" y="887300"/>
            <a:ext cx="826800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3250" y="1099536"/>
            <a:ext cx="473352" cy="8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2150" y="1750450"/>
            <a:ext cx="650250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9750" y="1876800"/>
            <a:ext cx="1389900" cy="13899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ampoo Catalog by Slidesgo">
  <a:themeElements>
    <a:clrScheme name="Simple Light">
      <a:dk1>
        <a:srgbClr val="373237"/>
      </a:dk1>
      <a:lt1>
        <a:srgbClr val="FFFFFF"/>
      </a:lt1>
      <a:dk2>
        <a:srgbClr val="ECECEC"/>
      </a:dk2>
      <a:lt2>
        <a:srgbClr val="EC96B3"/>
      </a:lt2>
      <a:accent1>
        <a:srgbClr val="95D0E0"/>
      </a:accent1>
      <a:accent2>
        <a:srgbClr val="8CC4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